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53" r:id="rId5"/>
    <p:sldId id="354" r:id="rId6"/>
    <p:sldId id="377" r:id="rId7"/>
    <p:sldId id="361" r:id="rId8"/>
    <p:sldId id="362" r:id="rId9"/>
    <p:sldId id="381" r:id="rId10"/>
    <p:sldId id="382" r:id="rId11"/>
    <p:sldId id="364" r:id="rId12"/>
    <p:sldId id="365" r:id="rId13"/>
    <p:sldId id="366" r:id="rId14"/>
    <p:sldId id="367" r:id="rId15"/>
    <p:sldId id="369" r:id="rId16"/>
    <p:sldId id="370" r:id="rId17"/>
    <p:sldId id="371" r:id="rId18"/>
    <p:sldId id="383" r:id="rId19"/>
    <p:sldId id="379" r:id="rId20"/>
    <p:sldId id="380" r:id="rId21"/>
    <p:sldId id="373"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777"/>
    <a:srgbClr val="004A93"/>
    <a:srgbClr val="AFCA0B"/>
    <a:srgbClr val="004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2" autoAdjust="0"/>
    <p:restoredTop sz="94660"/>
  </p:normalViewPr>
  <p:slideViewPr>
    <p:cSldViewPr snapToGrid="0">
      <p:cViewPr varScale="1">
        <p:scale>
          <a:sx n="122" d="100"/>
          <a:sy n="122" d="100"/>
        </p:scale>
        <p:origin x="96" y="228"/>
      </p:cViewPr>
      <p:guideLst>
        <p:guide orient="horz" pos="2160"/>
        <p:guide pos="3840"/>
      </p:guideLst>
    </p:cSldViewPr>
  </p:slideViewPr>
  <p:notesTextViewPr>
    <p:cViewPr>
      <p:scale>
        <a:sx n="1" d="1"/>
        <a:sy n="1" d="1"/>
      </p:scale>
      <p:origin x="0" y="0"/>
    </p:cViewPr>
  </p:notesTextViewPr>
  <p:sorterViewPr>
    <p:cViewPr>
      <p:scale>
        <a:sx n="118" d="100"/>
        <a:sy n="118" d="100"/>
      </p:scale>
      <p:origin x="0" y="0"/>
    </p:cViewPr>
  </p:sorterViewPr>
  <p:notesViewPr>
    <p:cSldViewPr snapToGrid="0">
      <p:cViewPr varScale="1">
        <p:scale>
          <a:sx n="123" d="100"/>
          <a:sy n="123" d="100"/>
        </p:scale>
        <p:origin x="76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Tore Fallaas" userId="74e7ba2d-c7e4-468c-94bb-96239674dab9" providerId="ADAL" clId="{19971C2B-2123-4B75-B2F8-186E9CC69080}"/>
    <pc:docChg chg="modSld">
      <pc:chgData name="Roy Tore Fallaas" userId="74e7ba2d-c7e4-468c-94bb-96239674dab9" providerId="ADAL" clId="{19971C2B-2123-4B75-B2F8-186E9CC69080}" dt="2026-01-20T08:33:08.495" v="7" actId="6549"/>
      <pc:docMkLst>
        <pc:docMk/>
      </pc:docMkLst>
      <pc:sldChg chg="modSp mod">
        <pc:chgData name="Roy Tore Fallaas" userId="74e7ba2d-c7e4-468c-94bb-96239674dab9" providerId="ADAL" clId="{19971C2B-2123-4B75-B2F8-186E9CC69080}" dt="2026-01-09T12:22:04.664" v="1" actId="20577"/>
        <pc:sldMkLst>
          <pc:docMk/>
          <pc:sldMk cId="4098263399" sldId="353"/>
        </pc:sldMkLst>
        <pc:spChg chg="mod">
          <ac:chgData name="Roy Tore Fallaas" userId="74e7ba2d-c7e4-468c-94bb-96239674dab9" providerId="ADAL" clId="{19971C2B-2123-4B75-B2F8-186E9CC69080}" dt="2026-01-09T12:22:04.664" v="1" actId="20577"/>
          <ac:spMkLst>
            <pc:docMk/>
            <pc:sldMk cId="4098263399" sldId="353"/>
            <ac:spMk id="2051" creationId="{00000000-0000-0000-0000-000000000000}"/>
          </ac:spMkLst>
        </pc:spChg>
      </pc:sldChg>
      <pc:sldChg chg="modSp mod">
        <pc:chgData name="Roy Tore Fallaas" userId="74e7ba2d-c7e4-468c-94bb-96239674dab9" providerId="ADAL" clId="{19971C2B-2123-4B75-B2F8-186E9CC69080}" dt="2026-01-20T08:33:08.495" v="7" actId="6549"/>
        <pc:sldMkLst>
          <pc:docMk/>
          <pc:sldMk cId="3641441406" sldId="377"/>
        </pc:sldMkLst>
        <pc:spChg chg="mod">
          <ac:chgData name="Roy Tore Fallaas" userId="74e7ba2d-c7e4-468c-94bb-96239674dab9" providerId="ADAL" clId="{19971C2B-2123-4B75-B2F8-186E9CC69080}" dt="2026-01-20T08:33:08.495" v="7" actId="6549"/>
          <ac:spMkLst>
            <pc:docMk/>
            <pc:sldMk cId="3641441406" sldId="377"/>
            <ac:spMk id="2" creationId="{00000000-0000-0000-0000-000000000000}"/>
          </ac:spMkLst>
        </pc:spChg>
        <pc:graphicFrameChg chg="modGraphic">
          <ac:chgData name="Roy Tore Fallaas" userId="74e7ba2d-c7e4-468c-94bb-96239674dab9" providerId="ADAL" clId="{19971C2B-2123-4B75-B2F8-186E9CC69080}" dt="2026-01-09T12:22:19.856" v="5" actId="20577"/>
          <ac:graphicFrameMkLst>
            <pc:docMk/>
            <pc:sldMk cId="3641441406" sldId="377"/>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E7D081D-00C4-4F27-9FB7-56F92581F7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BACA8F7-0286-4A69-9296-22043389E7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F7D19B-ABB8-405D-A632-EBD6DB666D36}" type="datetimeFigureOut">
              <a:rPr lang="nb-NO" smtClean="0"/>
              <a:t>20.01.2026</a:t>
            </a:fld>
            <a:endParaRPr lang="nb-NO"/>
          </a:p>
        </p:txBody>
      </p:sp>
      <p:sp>
        <p:nvSpPr>
          <p:cNvPr id="4" name="Plassholder for bunntekst 3">
            <a:extLst>
              <a:ext uri="{FF2B5EF4-FFF2-40B4-BE49-F238E27FC236}">
                <a16:creationId xmlns:a16="http://schemas.microsoft.com/office/drawing/2014/main" id="{C6CA398D-6E38-4B3E-8448-CD13E404EC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DF9B3648-8466-4A18-B775-5927BEB2BA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2817C7-0CD1-4AB6-A161-706ECA8E8AE3}" type="slidenum">
              <a:rPr lang="nb-NO" smtClean="0"/>
              <a:t>‹#›</a:t>
            </a:fld>
            <a:endParaRPr lang="nb-NO"/>
          </a:p>
        </p:txBody>
      </p:sp>
    </p:spTree>
    <p:extLst>
      <p:ext uri="{BB962C8B-B14F-4D97-AF65-F5344CB8AC3E}">
        <p14:creationId xmlns:p14="http://schemas.microsoft.com/office/powerpoint/2010/main" val="188921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AAF9F-1699-E943-ACCE-9682E6851D55}" type="datetimeFigureOut">
              <a:rPr lang="nb-NO" smtClean="0"/>
              <a:t>20.01.2026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F8C22-4B7E-C849-A7FA-08599E78BF2C}" type="slidenum">
              <a:rPr lang="nb-NO" smtClean="0"/>
              <a:t>‹#›</a:t>
            </a:fld>
            <a:endParaRPr lang="nb-NO"/>
          </a:p>
        </p:txBody>
      </p:sp>
    </p:spTree>
    <p:extLst>
      <p:ext uri="{BB962C8B-B14F-4D97-AF65-F5344CB8AC3E}">
        <p14:creationId xmlns:p14="http://schemas.microsoft.com/office/powerpoint/2010/main" val="117168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3FF05FE-4686-4401-8435-3184D20E8FD3}"/>
              </a:ext>
            </a:extLst>
          </p:cNvPr>
          <p:cNvSpPr>
            <a:spLocks noGrp="1"/>
          </p:cNvSpPr>
          <p:nvPr>
            <p:ph type="dt" sz="half" idx="10"/>
          </p:nvPr>
        </p:nvSpPr>
        <p:spPr/>
        <p:txBody>
          <a:bodyPr/>
          <a:lstStyle/>
          <a:p>
            <a:fld id="{958FF766-412E-462A-8F5D-C7E95663E47D}" type="datetimeFigureOut">
              <a:rPr lang="nb-NO" smtClean="0"/>
              <a:t>20.01.2026</a:t>
            </a:fld>
            <a:endParaRPr lang="nb-NO" dirty="0"/>
          </a:p>
        </p:txBody>
      </p:sp>
      <p:sp>
        <p:nvSpPr>
          <p:cNvPr id="5" name="Plassholder for bunntekst 4">
            <a:extLst>
              <a:ext uri="{FF2B5EF4-FFF2-40B4-BE49-F238E27FC236}">
                <a16:creationId xmlns:a16="http://schemas.microsoft.com/office/drawing/2014/main" id="{5DE55D9E-DCCB-4C6A-B993-B4E34064EF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73E658-A926-4C2C-98EE-AB70A1D0CD44}"/>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7" name="Tittel 1">
            <a:extLst>
              <a:ext uri="{FF2B5EF4-FFF2-40B4-BE49-F238E27FC236}">
                <a16:creationId xmlns:a16="http://schemas.microsoft.com/office/drawing/2014/main" id="{CFA45D2A-9AD5-4FA0-8B4D-3F277D660135}"/>
              </a:ext>
            </a:extLst>
          </p:cNvPr>
          <p:cNvSpPr>
            <a:spLocks noGrp="1"/>
          </p:cNvSpPr>
          <p:nvPr>
            <p:ph type="title"/>
          </p:nvPr>
        </p:nvSpPr>
        <p:spPr>
          <a:xfrm>
            <a:off x="1068126" y="1662031"/>
            <a:ext cx="4348607" cy="1194380"/>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8" name="Plassholder for tekst 2">
            <a:extLst>
              <a:ext uri="{FF2B5EF4-FFF2-40B4-BE49-F238E27FC236}">
                <a16:creationId xmlns:a16="http://schemas.microsoft.com/office/drawing/2014/main" id="{986C8ECE-38F8-4390-AC09-623FD14A3D4B}"/>
              </a:ext>
            </a:extLst>
          </p:cNvPr>
          <p:cNvSpPr>
            <a:spLocks noGrp="1"/>
          </p:cNvSpPr>
          <p:nvPr>
            <p:ph type="body" idx="1"/>
          </p:nvPr>
        </p:nvSpPr>
        <p:spPr>
          <a:xfrm>
            <a:off x="1068126" y="2978331"/>
            <a:ext cx="4348606" cy="1377423"/>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9" name="Plassholder for bilde 7">
            <a:extLst>
              <a:ext uri="{FF2B5EF4-FFF2-40B4-BE49-F238E27FC236}">
                <a16:creationId xmlns:a16="http://schemas.microsoft.com/office/drawing/2014/main" id="{CD529F53-5CF9-4D77-8899-65700A056663}"/>
              </a:ext>
            </a:extLst>
          </p:cNvPr>
          <p:cNvSpPr>
            <a:spLocks noGrp="1"/>
          </p:cNvSpPr>
          <p:nvPr>
            <p:ph type="pic" sz="quarter" idx="13"/>
          </p:nvPr>
        </p:nvSpPr>
        <p:spPr>
          <a:xfrm>
            <a:off x="6096001" y="1"/>
            <a:ext cx="6095999" cy="5928526"/>
          </a:xfrm>
        </p:spPr>
        <p:txBody>
          <a:bodyPr/>
          <a:lstStyle/>
          <a:p>
            <a:r>
              <a:rPr lang="nb-NO"/>
              <a:t>Klikk ikonet for å legge til et bilde</a:t>
            </a:r>
          </a:p>
        </p:txBody>
      </p:sp>
    </p:spTree>
    <p:extLst>
      <p:ext uri="{BB962C8B-B14F-4D97-AF65-F5344CB8AC3E}">
        <p14:creationId xmlns:p14="http://schemas.microsoft.com/office/powerpoint/2010/main" val="229185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593032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loverskrif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AA9C0BB-5039-4A1C-947B-6743E2CBA557}"/>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E30C9680-88E9-452A-BB51-C51AB99C388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B3484A42-984E-4758-86EA-2B21CC09A844}"/>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70385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57659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B4D85B6-5136-43C2-BCCA-FFE6137618B2}"/>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8CFEB4D9-AD72-4B60-95EB-31621B6E2753}"/>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D57DF29E-3BF1-4C83-88E7-8D3E0A617ECE}"/>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21233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523167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03113684-BC8C-4B54-B1C4-2C234332B8B5}"/>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2BE7DA01-5E20-41BD-826E-7F328002993B}"/>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A34D5D0D-229E-4AF7-928B-37C41B666689}"/>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60000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29088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C4F0BCF0-D77D-4BAC-ACC6-E58E2771C8E7}"/>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BA8BB17A-3886-437E-B029-FA39EB4CD85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FD7AEDA9-25F3-4EBC-AEFD-6D675442CE87}"/>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949582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4195365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E431200A-E5F1-4F37-8164-2FFA693ECB54}"/>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D5AB19BB-2DBF-4D3A-8459-E3D69AC64B6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75FB2E99-4EC2-4268-AB1B-CDAADA5B0418}"/>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38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102464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92211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30BD98DE-0FE7-4EE7-BD09-E062E3DFF253}"/>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B23F4A9D-4298-4A99-BC78-A135ACB9E2F8}"/>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55F2F4FF-176B-4A6C-93AD-E9D9F50C6EFB}"/>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34889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7_Tittel og innh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223996-01F9-4EEA-981B-68A712C87C23}"/>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9A0283F9-D368-4D8F-819C-77462C0FE19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72664B7-6862-408B-951D-49A1805A6730}"/>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E5B1DD5C-45E3-4404-A55C-832AC4940B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4C4A502-460D-4F71-8428-EEDDE35D0A54}"/>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99416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9F6BAA13-0830-4EAC-B836-D5C170706382}"/>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D51A3243-C799-46F9-AD23-9C216B88802E}"/>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27A667A7-0101-4FE5-B036-E06942A9051A}"/>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03782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B7FA2FC1-303A-41AE-893E-D166CE771AF2}"/>
              </a:ext>
            </a:extLst>
          </p:cNvPr>
          <p:cNvSpPr>
            <a:spLocks noGrp="1"/>
          </p:cNvSpPr>
          <p:nvPr>
            <p:ph type="title"/>
          </p:nvPr>
        </p:nvSpPr>
        <p:spPr>
          <a:xfrm>
            <a:off x="838200" y="365125"/>
            <a:ext cx="10515600" cy="1325563"/>
          </a:xfrm>
        </p:spPr>
        <p:txBody>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023F59A7-2729-4B8A-AAF9-7793D2677273}"/>
              </a:ext>
            </a:extLst>
          </p:cNvPr>
          <p:cNvSpPr>
            <a:spLocks noGrp="1"/>
          </p:cNvSpPr>
          <p:nvPr>
            <p:ph idx="1"/>
          </p:nvPr>
        </p:nvSpPr>
        <p:spPr>
          <a:xfrm>
            <a:off x="838200" y="1825625"/>
            <a:ext cx="10515600"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14188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Plassholder for bilde 7">
            <a:extLst>
              <a:ext uri="{FF2B5EF4-FFF2-40B4-BE49-F238E27FC236}">
                <a16:creationId xmlns:a16="http://schemas.microsoft.com/office/drawing/2014/main" id="{8672E4AF-E70B-4478-86F5-CE8AE7E8547B}"/>
              </a:ext>
            </a:extLst>
          </p:cNvPr>
          <p:cNvSpPr>
            <a:spLocks noGrp="1"/>
          </p:cNvSpPr>
          <p:nvPr>
            <p:ph type="pic" sz="quarter" idx="13"/>
          </p:nvPr>
        </p:nvSpPr>
        <p:spPr>
          <a:xfrm>
            <a:off x="8516983" y="1"/>
            <a:ext cx="3675017" cy="5928526"/>
          </a:xfrm>
        </p:spPr>
        <p:txBody>
          <a:bodyPr/>
          <a:lstStyle/>
          <a:p>
            <a:r>
              <a:rPr lang="nb-NO"/>
              <a:t>Klikk ikonet for å legge til et bilde</a:t>
            </a:r>
          </a:p>
        </p:txBody>
      </p:sp>
      <p:sp>
        <p:nvSpPr>
          <p:cNvPr id="10" name="Tittel 1">
            <a:extLst>
              <a:ext uri="{FF2B5EF4-FFF2-40B4-BE49-F238E27FC236}">
                <a16:creationId xmlns:a16="http://schemas.microsoft.com/office/drawing/2014/main" id="{E4FBBD37-7F67-4259-B493-0B636DB82B76}"/>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11" name="Plassholder for tekst 2">
            <a:extLst>
              <a:ext uri="{FF2B5EF4-FFF2-40B4-BE49-F238E27FC236}">
                <a16:creationId xmlns:a16="http://schemas.microsoft.com/office/drawing/2014/main" id="{95BA5566-A5E0-4321-B599-BEB03BF1EB0F}"/>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3213158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Tittel 1">
            <a:extLst>
              <a:ext uri="{FF2B5EF4-FFF2-40B4-BE49-F238E27FC236}">
                <a16:creationId xmlns:a16="http://schemas.microsoft.com/office/drawing/2014/main" id="{70DA433E-E19E-4759-8678-A4A2C1FDEB0B}"/>
              </a:ext>
            </a:extLst>
          </p:cNvPr>
          <p:cNvSpPr>
            <a:spLocks noGrp="1"/>
          </p:cNvSpPr>
          <p:nvPr>
            <p:ph type="title"/>
          </p:nvPr>
        </p:nvSpPr>
        <p:spPr>
          <a:xfrm>
            <a:off x="838200" y="365125"/>
            <a:ext cx="10515600" cy="1325563"/>
          </a:xfrm>
        </p:spPr>
        <p:txBody>
          <a:body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0C9783D8-1EF3-4B37-9ED6-215985DC0D92}"/>
              </a:ext>
            </a:extLst>
          </p:cNvPr>
          <p:cNvSpPr>
            <a:spLocks noGrp="1"/>
          </p:cNvSpPr>
          <p:nvPr>
            <p:ph idx="1"/>
          </p:nvPr>
        </p:nvSpPr>
        <p:spPr>
          <a:xfrm>
            <a:off x="838200" y="1825625"/>
            <a:ext cx="10515600"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7753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914400" y="533400"/>
            <a:ext cx="9652000" cy="914400"/>
          </a:xfrm>
        </p:spPr>
        <p:txBody>
          <a:bodyPr/>
          <a:lstStyle/>
          <a:p>
            <a:r>
              <a:rPr lang="nb-NO"/>
              <a:t>Klikk for å redigere tittelstil</a:t>
            </a:r>
          </a:p>
        </p:txBody>
      </p:sp>
      <p:sp>
        <p:nvSpPr>
          <p:cNvPr id="3" name="Plassholder for tabell 2"/>
          <p:cNvSpPr>
            <a:spLocks noGrp="1"/>
          </p:cNvSpPr>
          <p:nvPr>
            <p:ph type="tbl" idx="1"/>
          </p:nvPr>
        </p:nvSpPr>
        <p:spPr>
          <a:xfrm>
            <a:off x="914400" y="1524000"/>
            <a:ext cx="9652000" cy="4114800"/>
          </a:xfrm>
        </p:spPr>
        <p:txBody>
          <a:bodyPr/>
          <a:lstStyle/>
          <a:p>
            <a:pPr lvl="0"/>
            <a:endParaRPr lang="nb-NO" noProof="0"/>
          </a:p>
        </p:txBody>
      </p:sp>
      <p:sp>
        <p:nvSpPr>
          <p:cNvPr id="4" name="Rectangle 5"/>
          <p:cNvSpPr>
            <a:spLocks noGrp="1" noChangeArrowheads="1"/>
          </p:cNvSpPr>
          <p:nvPr>
            <p:ph type="dt" sz="half" idx="10"/>
          </p:nvPr>
        </p:nvSpPr>
        <p:spPr>
          <a:ln/>
        </p:spPr>
        <p:txBody>
          <a:bodyPr/>
          <a:lstStyle>
            <a:lvl1pPr>
              <a:defRPr/>
            </a:lvl1pPr>
          </a:lstStyle>
          <a:p>
            <a:pPr>
              <a:defRPr/>
            </a:pPr>
            <a:endParaRPr lang="nb-NO" altLang="nb-NO"/>
          </a:p>
        </p:txBody>
      </p:sp>
      <p:sp>
        <p:nvSpPr>
          <p:cNvPr id="5" name="Rectangle 6"/>
          <p:cNvSpPr>
            <a:spLocks noGrp="1" noChangeArrowheads="1"/>
          </p:cNvSpPr>
          <p:nvPr>
            <p:ph type="ftr" sz="quarter" idx="11"/>
          </p:nvPr>
        </p:nvSpPr>
        <p:spPr>
          <a:ln/>
        </p:spPr>
        <p:txBody>
          <a:bodyPr/>
          <a:lstStyle>
            <a:lvl1pPr>
              <a:defRPr/>
            </a:lvl1pPr>
          </a:lstStyle>
          <a:p>
            <a:pPr>
              <a:defRPr/>
            </a:pPr>
            <a:endParaRPr lang="nb-NO" altLang="nb-NO"/>
          </a:p>
        </p:txBody>
      </p:sp>
    </p:spTree>
    <p:extLst>
      <p:ext uri="{BB962C8B-B14F-4D97-AF65-F5344CB8AC3E}">
        <p14:creationId xmlns:p14="http://schemas.microsoft.com/office/powerpoint/2010/main" val="62413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4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9" name="Tittel 1">
            <a:extLst>
              <a:ext uri="{FF2B5EF4-FFF2-40B4-BE49-F238E27FC236}">
                <a16:creationId xmlns:a16="http://schemas.microsoft.com/office/drawing/2014/main" id="{B49A3FFB-6076-1A41-984A-4C785448D9DF}"/>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nb-NO"/>
              <a:t>Klikk for å redigere tittelstil</a:t>
            </a:r>
            <a:endParaRPr lang="nb-NO" dirty="0"/>
          </a:p>
        </p:txBody>
      </p:sp>
      <p:sp>
        <p:nvSpPr>
          <p:cNvPr id="10" name="Plassholder for innhold 2">
            <a:extLst>
              <a:ext uri="{FF2B5EF4-FFF2-40B4-BE49-F238E27FC236}">
                <a16:creationId xmlns:a16="http://schemas.microsoft.com/office/drawing/2014/main" id="{CD73630F-A3D6-904E-99E5-08307F87DE26}"/>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5889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9206446-CB37-4722-8983-CA4F998594A1}"/>
              </a:ext>
            </a:extLst>
          </p:cNvPr>
          <p:cNvSpPr/>
          <p:nvPr userDrawn="1"/>
        </p:nvSpPr>
        <p:spPr>
          <a:xfrm>
            <a:off x="0" y="0"/>
            <a:ext cx="12192000" cy="5939246"/>
          </a:xfrm>
          <a:prstGeom prst="rect">
            <a:avLst/>
          </a:prstGeom>
          <a:solidFill>
            <a:srgbClr val="00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11" name="Tittel 1">
            <a:extLst>
              <a:ext uri="{FF2B5EF4-FFF2-40B4-BE49-F238E27FC236}">
                <a16:creationId xmlns:a16="http://schemas.microsoft.com/office/drawing/2014/main" id="{4431F304-E76D-3146-964B-14DFE1E9AD63}"/>
              </a:ext>
            </a:extLst>
          </p:cNvPr>
          <p:cNvSpPr>
            <a:spLocks noGrp="1"/>
          </p:cNvSpPr>
          <p:nvPr>
            <p:ph type="title"/>
          </p:nvPr>
        </p:nvSpPr>
        <p:spPr>
          <a:xfrm>
            <a:off x="838200" y="365125"/>
            <a:ext cx="10515600" cy="1325563"/>
          </a:xfrm>
        </p:spPr>
        <p:txBody>
          <a:bodyPr/>
          <a:lstStyle>
            <a:lvl1pPr>
              <a:defRPr>
                <a:solidFill>
                  <a:schemeClr val="bg1"/>
                </a:solidFill>
              </a:defRPr>
            </a:lvl1pPr>
          </a:lstStyle>
          <a:p>
            <a:r>
              <a:rPr lang="nb-NO"/>
              <a:t>Klikk for å redigere tittelstil</a:t>
            </a:r>
            <a:endParaRPr lang="nb-NO" dirty="0"/>
          </a:p>
        </p:txBody>
      </p:sp>
      <p:sp>
        <p:nvSpPr>
          <p:cNvPr id="12" name="Plassholder for innhold 2">
            <a:extLst>
              <a:ext uri="{FF2B5EF4-FFF2-40B4-BE49-F238E27FC236}">
                <a16:creationId xmlns:a16="http://schemas.microsoft.com/office/drawing/2014/main" id="{4661CA4A-8E0E-8C49-BC3E-1A4B3C985741}"/>
              </a:ext>
            </a:extLst>
          </p:cNvPr>
          <p:cNvSpPr>
            <a:spLocks noGrp="1"/>
          </p:cNvSpPr>
          <p:nvPr>
            <p:ph idx="1"/>
          </p:nvPr>
        </p:nvSpPr>
        <p:spPr>
          <a:xfrm>
            <a:off x="838200" y="1825625"/>
            <a:ext cx="10515600" cy="36607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6484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o innholdsdeler">
    <p:spTree>
      <p:nvGrpSpPr>
        <p:cNvPr id="1" name=""/>
        <p:cNvGrpSpPr/>
        <p:nvPr/>
      </p:nvGrpSpPr>
      <p:grpSpPr>
        <a:xfrm>
          <a:off x="0" y="0"/>
          <a:ext cx="0" cy="0"/>
          <a:chOff x="0" y="0"/>
          <a:chExt cx="0" cy="0"/>
        </a:xfrm>
      </p:grpSpPr>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2">
            <a:extLst>
              <a:ext uri="{FF2B5EF4-FFF2-40B4-BE49-F238E27FC236}">
                <a16:creationId xmlns:a16="http://schemas.microsoft.com/office/drawing/2014/main" id="{0B3AA98A-AB8C-42AF-A30A-D209CA99F174}"/>
              </a:ext>
            </a:extLst>
          </p:cNvPr>
          <p:cNvSpPr>
            <a:spLocks noGrp="1"/>
          </p:cNvSpPr>
          <p:nvPr>
            <p:ph type="pic" sz="quarter" idx="13"/>
          </p:nvPr>
        </p:nvSpPr>
        <p:spPr>
          <a:xfrm>
            <a:off x="0" y="0"/>
            <a:ext cx="12192000" cy="5930537"/>
          </a:xfrm>
        </p:spPr>
        <p:txBody>
          <a:bodyPr/>
          <a:lstStyle/>
          <a:p>
            <a:r>
              <a:rPr lang="nb-NO"/>
              <a:t>Klikk ikonet for å legge til et bilde</a:t>
            </a:r>
          </a:p>
        </p:txBody>
      </p:sp>
    </p:spTree>
    <p:extLst>
      <p:ext uri="{BB962C8B-B14F-4D97-AF65-F5344CB8AC3E}">
        <p14:creationId xmlns:p14="http://schemas.microsoft.com/office/powerpoint/2010/main" val="7197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072502-4E4A-449F-AA2C-76A83E5B0ED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68B7CF3-00A0-472B-8D13-4F9BD411669C}"/>
              </a:ext>
            </a:extLst>
          </p:cNvPr>
          <p:cNvSpPr>
            <a:spLocks noGrp="1"/>
          </p:cNvSpPr>
          <p:nvPr>
            <p:ph sz="half" idx="1"/>
          </p:nvPr>
        </p:nvSpPr>
        <p:spPr>
          <a:xfrm>
            <a:off x="838200" y="1825625"/>
            <a:ext cx="5181600"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6C8E5455-3D59-4FA3-A1BA-DEA033D3EE36}"/>
              </a:ext>
            </a:extLst>
          </p:cNvPr>
          <p:cNvSpPr>
            <a:spLocks noGrp="1"/>
          </p:cNvSpPr>
          <p:nvPr>
            <p:ph sz="half" idx="2"/>
          </p:nvPr>
        </p:nvSpPr>
        <p:spPr>
          <a:xfrm>
            <a:off x="6172200" y="1825625"/>
            <a:ext cx="5181600" cy="36607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3B81468-5577-42D9-A0A8-4290D116446B}"/>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6" name="Plassholder for bunntekst 5">
            <a:extLst>
              <a:ext uri="{FF2B5EF4-FFF2-40B4-BE49-F238E27FC236}">
                <a16:creationId xmlns:a16="http://schemas.microsoft.com/office/drawing/2014/main" id="{6283BBDC-8881-4C1C-BCD8-771B881ABD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56BF3E-7457-4DE2-9573-26DDB1BE7B22}"/>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3717478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FC42E7-C7B6-4BB1-8678-1916449E1104}"/>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8FC5351-58AB-4694-B2C5-C21BBC385F1E}"/>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4" name="Plassholder for bunntekst 3">
            <a:extLst>
              <a:ext uri="{FF2B5EF4-FFF2-40B4-BE49-F238E27FC236}">
                <a16:creationId xmlns:a16="http://schemas.microsoft.com/office/drawing/2014/main" id="{FD0D3338-C838-4294-B690-189DBEA7A90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A64C9D0-EBD5-4D33-BD7B-CCF2F5E153ED}"/>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62793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03B7481-3688-4B04-B67E-23B7FD9FEB4B}"/>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3" name="Plassholder for bunntekst 2">
            <a:extLst>
              <a:ext uri="{FF2B5EF4-FFF2-40B4-BE49-F238E27FC236}">
                <a16:creationId xmlns:a16="http://schemas.microsoft.com/office/drawing/2014/main" id="{7F73DD26-4037-4A18-A05E-AA134B9DA90B}"/>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496E061-70AD-45E6-B695-FC98F9148117}"/>
              </a:ext>
            </a:extLst>
          </p:cNvPr>
          <p:cNvSpPr>
            <a:spLocks noGrp="1"/>
          </p:cNvSpPr>
          <p:nvPr>
            <p:ph type="sldNum" sz="quarter" idx="12"/>
          </p:nvPr>
        </p:nvSpPr>
        <p:spPr/>
        <p:txBody>
          <a:bodyPr/>
          <a:lstStyle/>
          <a:p>
            <a:fld id="{06668B70-52D5-4929-987C-994778F03EBF}" type="slidenum">
              <a:rPr lang="nb-NO" smtClean="0"/>
              <a:t>‹#›</a:t>
            </a:fld>
            <a:endParaRPr lang="nb-NO"/>
          </a:p>
        </p:txBody>
      </p:sp>
    </p:spTree>
    <p:extLst>
      <p:ext uri="{BB962C8B-B14F-4D97-AF65-F5344CB8AC3E}">
        <p14:creationId xmlns:p14="http://schemas.microsoft.com/office/powerpoint/2010/main" val="271027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8D2398-FC0D-4E0C-B5AD-8C2E8FAF03F9}"/>
              </a:ext>
            </a:extLst>
          </p:cNvPr>
          <p:cNvSpPr>
            <a:spLocks noGrp="1"/>
          </p:cNvSpPr>
          <p:nvPr>
            <p:ph type="title"/>
          </p:nvPr>
        </p:nvSpPr>
        <p:spPr>
          <a:xfrm>
            <a:off x="1068126" y="1662031"/>
            <a:ext cx="6273202" cy="739264"/>
          </a:xfrm>
        </p:spPr>
        <p:txBody>
          <a:bodyPr anchor="t">
            <a:normAutofit/>
          </a:bodyPr>
          <a:lstStyle>
            <a:lvl1pPr>
              <a:defRPr sz="4000" b="1">
                <a:solidFill>
                  <a:srgbClr val="004A93"/>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C8449673-CC7C-4DA6-A417-52E1BA9E8A22}"/>
              </a:ext>
            </a:extLst>
          </p:cNvPr>
          <p:cNvSpPr>
            <a:spLocks noGrp="1"/>
          </p:cNvSpPr>
          <p:nvPr>
            <p:ph type="body" idx="1"/>
          </p:nvPr>
        </p:nvSpPr>
        <p:spPr>
          <a:xfrm>
            <a:off x="1068125" y="2525486"/>
            <a:ext cx="6273201" cy="1830268"/>
          </a:xfrm>
        </p:spPr>
        <p:txBody>
          <a:bodyPr/>
          <a:lstStyle>
            <a:lvl1pPr marL="342900" indent="-342900">
              <a:buFont typeface="Arial" panose="020B0604020202020204" pitchFamily="34" charset="0"/>
              <a:buChar char="•"/>
              <a:defRPr sz="2400">
                <a:solidFill>
                  <a:srgbClr val="004A9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080DC206-59CA-4E90-A602-5AD07F2A2B75}"/>
              </a:ext>
            </a:extLst>
          </p:cNvPr>
          <p:cNvSpPr>
            <a:spLocks noGrp="1"/>
          </p:cNvSpPr>
          <p:nvPr>
            <p:ph type="dt" sz="half" idx="10"/>
          </p:nvPr>
        </p:nvSpPr>
        <p:spPr/>
        <p:txBody>
          <a:bodyPr/>
          <a:lstStyle/>
          <a:p>
            <a:fld id="{958FF766-412E-462A-8F5D-C7E95663E47D}" type="datetimeFigureOut">
              <a:rPr lang="nb-NO" smtClean="0"/>
              <a:t>20.01.2026</a:t>
            </a:fld>
            <a:endParaRPr lang="nb-NO"/>
          </a:p>
        </p:txBody>
      </p:sp>
      <p:sp>
        <p:nvSpPr>
          <p:cNvPr id="5" name="Plassholder for bunntekst 4">
            <a:extLst>
              <a:ext uri="{FF2B5EF4-FFF2-40B4-BE49-F238E27FC236}">
                <a16:creationId xmlns:a16="http://schemas.microsoft.com/office/drawing/2014/main" id="{93736C9F-6C44-40F8-907A-64A805F6E5F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BE58951-B062-4BB7-956B-735D4E7F164B}"/>
              </a:ext>
            </a:extLst>
          </p:cNvPr>
          <p:cNvSpPr>
            <a:spLocks noGrp="1"/>
          </p:cNvSpPr>
          <p:nvPr>
            <p:ph type="sldNum" sz="quarter" idx="12"/>
          </p:nvPr>
        </p:nvSpPr>
        <p:spPr/>
        <p:txBody>
          <a:bodyPr/>
          <a:lstStyle/>
          <a:p>
            <a:fld id="{06668B70-52D5-4929-987C-994778F03EBF}" type="slidenum">
              <a:rPr lang="nb-NO" smtClean="0"/>
              <a:t>‹#›</a:t>
            </a:fld>
            <a:endParaRPr lang="nb-NO"/>
          </a:p>
        </p:txBody>
      </p:sp>
      <p:sp>
        <p:nvSpPr>
          <p:cNvPr id="8" name="Plassholder for bilde 7">
            <a:extLst>
              <a:ext uri="{FF2B5EF4-FFF2-40B4-BE49-F238E27FC236}">
                <a16:creationId xmlns:a16="http://schemas.microsoft.com/office/drawing/2014/main" id="{A87EF4F6-FD80-4958-8E24-E37042191401}"/>
              </a:ext>
            </a:extLst>
          </p:cNvPr>
          <p:cNvSpPr>
            <a:spLocks noGrp="1"/>
          </p:cNvSpPr>
          <p:nvPr>
            <p:ph type="pic" sz="quarter" idx="13"/>
          </p:nvPr>
        </p:nvSpPr>
        <p:spPr>
          <a:xfrm>
            <a:off x="8516983" y="1"/>
            <a:ext cx="3675017" cy="5928526"/>
          </a:xfrm>
        </p:spPr>
        <p:txBody>
          <a:bodyPr/>
          <a:lstStyle/>
          <a:p>
            <a:r>
              <a:rPr lang="nb-NO"/>
              <a:t>Klikk ikonet for å legge til et bilde</a:t>
            </a:r>
          </a:p>
        </p:txBody>
      </p:sp>
    </p:spTree>
    <p:extLst>
      <p:ext uri="{BB962C8B-B14F-4D97-AF65-F5344CB8AC3E}">
        <p14:creationId xmlns:p14="http://schemas.microsoft.com/office/powerpoint/2010/main" val="18235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3F13CE7-7E72-49FD-9179-672195AA84B6}"/>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1C6E529-3426-4CD8-8DE8-704A002609E3}"/>
              </a:ext>
            </a:extLst>
          </p:cNvPr>
          <p:cNvSpPr>
            <a:spLocks noGrp="1"/>
          </p:cNvSpPr>
          <p:nvPr>
            <p:ph type="body" idx="1"/>
          </p:nvPr>
        </p:nvSpPr>
        <p:spPr>
          <a:xfrm>
            <a:off x="838200" y="1825625"/>
            <a:ext cx="10515600" cy="3660775"/>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D905DCFF-9452-43CA-A8F2-63B746EF635B}"/>
              </a:ext>
            </a:extLst>
          </p:cNvPr>
          <p:cNvSpPr>
            <a:spLocks noGrp="1"/>
          </p:cNvSpPr>
          <p:nvPr>
            <p:ph type="dt" sz="half" idx="2"/>
          </p:nvPr>
        </p:nvSpPr>
        <p:spPr>
          <a:xfrm>
            <a:off x="2380593" y="6292742"/>
            <a:ext cx="1200806" cy="365125"/>
          </a:xfrm>
          <a:prstGeom prst="rect">
            <a:avLst/>
          </a:prstGeom>
        </p:spPr>
        <p:txBody>
          <a:bodyPr vert="horz" lIns="91440" tIns="45720" rIns="91440" bIns="45720" rtlCol="0" anchor="ctr"/>
          <a:lstStyle>
            <a:lvl1pPr algn="l">
              <a:defRPr sz="1200" b="1">
                <a:solidFill>
                  <a:srgbClr val="004A93"/>
                </a:solidFill>
              </a:defRPr>
            </a:lvl1pPr>
          </a:lstStyle>
          <a:p>
            <a:fld id="{958FF766-412E-462A-8F5D-C7E95663E47D}" type="datetimeFigureOut">
              <a:rPr lang="nb-NO" smtClean="0"/>
              <a:pPr/>
              <a:t>20.01.2026</a:t>
            </a:fld>
            <a:endParaRPr lang="nb-NO" dirty="0"/>
          </a:p>
        </p:txBody>
      </p:sp>
      <p:sp>
        <p:nvSpPr>
          <p:cNvPr id="5" name="Plassholder for bunntekst 4">
            <a:extLst>
              <a:ext uri="{FF2B5EF4-FFF2-40B4-BE49-F238E27FC236}">
                <a16:creationId xmlns:a16="http://schemas.microsoft.com/office/drawing/2014/main" id="{E2F726A0-91AD-490D-8F7E-2F883D0BDC06}"/>
              </a:ext>
            </a:extLst>
          </p:cNvPr>
          <p:cNvSpPr>
            <a:spLocks noGrp="1"/>
          </p:cNvSpPr>
          <p:nvPr>
            <p:ph type="ftr" sz="quarter" idx="3"/>
          </p:nvPr>
        </p:nvSpPr>
        <p:spPr>
          <a:xfrm>
            <a:off x="3723500" y="6292742"/>
            <a:ext cx="6208704" cy="365125"/>
          </a:xfrm>
          <a:prstGeom prst="rect">
            <a:avLst/>
          </a:prstGeom>
        </p:spPr>
        <p:txBody>
          <a:bodyPr vert="horz" lIns="91440" tIns="45720" rIns="91440" bIns="45720" rtlCol="0" anchor="ctr"/>
          <a:lstStyle>
            <a:lvl1pPr algn="ctr">
              <a:defRPr sz="1200" b="1">
                <a:solidFill>
                  <a:srgbClr val="004A93"/>
                </a:solidFill>
              </a:defRPr>
            </a:lvl1pPr>
          </a:lstStyle>
          <a:p>
            <a:endParaRPr lang="nb-NO" dirty="0"/>
          </a:p>
        </p:txBody>
      </p:sp>
      <p:sp>
        <p:nvSpPr>
          <p:cNvPr id="6" name="Plassholder for lysbildenummer 5">
            <a:extLst>
              <a:ext uri="{FF2B5EF4-FFF2-40B4-BE49-F238E27FC236}">
                <a16:creationId xmlns:a16="http://schemas.microsoft.com/office/drawing/2014/main" id="{76EDB195-5C8F-492E-BE84-4A9C1B3F7A90}"/>
              </a:ext>
            </a:extLst>
          </p:cNvPr>
          <p:cNvSpPr>
            <a:spLocks noGrp="1"/>
          </p:cNvSpPr>
          <p:nvPr>
            <p:ph type="sldNum" sz="quarter" idx="4"/>
          </p:nvPr>
        </p:nvSpPr>
        <p:spPr>
          <a:xfrm>
            <a:off x="10074303" y="6292742"/>
            <a:ext cx="859083" cy="365125"/>
          </a:xfrm>
          <a:prstGeom prst="rect">
            <a:avLst/>
          </a:prstGeom>
        </p:spPr>
        <p:txBody>
          <a:bodyPr vert="horz" lIns="91440" tIns="45720" rIns="91440" bIns="45720" rtlCol="0" anchor="ctr"/>
          <a:lstStyle>
            <a:lvl1pPr algn="r">
              <a:defRPr sz="1200" b="1">
                <a:solidFill>
                  <a:srgbClr val="004A93"/>
                </a:solidFill>
              </a:defRPr>
            </a:lvl1pPr>
          </a:lstStyle>
          <a:p>
            <a:fld id="{06668B70-52D5-4929-987C-994778F03EBF}" type="slidenum">
              <a:rPr lang="nb-NO" smtClean="0"/>
              <a:pPr/>
              <a:t>‹#›</a:t>
            </a:fld>
            <a:endParaRPr lang="nb-NO" dirty="0"/>
          </a:p>
        </p:txBody>
      </p:sp>
      <p:pic>
        <p:nvPicPr>
          <p:cNvPr id="10" name="Bilde 9">
            <a:extLst>
              <a:ext uri="{FF2B5EF4-FFF2-40B4-BE49-F238E27FC236}">
                <a16:creationId xmlns:a16="http://schemas.microsoft.com/office/drawing/2014/main" id="{DEDE010E-7568-42CB-990A-AAD7ACCD914C}"/>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84935" y="6292868"/>
            <a:ext cx="1698307" cy="360432"/>
          </a:xfrm>
          <a:prstGeom prst="rect">
            <a:avLst/>
          </a:prstGeom>
        </p:spPr>
      </p:pic>
      <p:pic>
        <p:nvPicPr>
          <p:cNvPr id="12" name="Bilde 11">
            <a:extLst>
              <a:ext uri="{FF2B5EF4-FFF2-40B4-BE49-F238E27FC236}">
                <a16:creationId xmlns:a16="http://schemas.microsoft.com/office/drawing/2014/main" id="{7BE4884A-7C66-4471-9DC2-28A0785C029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075486" y="6256460"/>
            <a:ext cx="474315" cy="416546"/>
          </a:xfrm>
          <a:prstGeom prst="rect">
            <a:avLst/>
          </a:prstGeom>
        </p:spPr>
      </p:pic>
    </p:spTree>
    <p:extLst>
      <p:ext uri="{BB962C8B-B14F-4D97-AF65-F5344CB8AC3E}">
        <p14:creationId xmlns:p14="http://schemas.microsoft.com/office/powerpoint/2010/main" val="425395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1" r:id="rId4"/>
    <p:sldLayoutId id="2147483672" r:id="rId5"/>
    <p:sldLayoutId id="2147483670" r:id="rId6"/>
    <p:sldLayoutId id="2147483654" r:id="rId7"/>
    <p:sldLayoutId id="2147483655" r:id="rId8"/>
    <p:sldLayoutId id="2147483651" r:id="rId9"/>
    <p:sldLayoutId id="2147483674" r:id="rId10"/>
    <p:sldLayoutId id="2147483660" r:id="rId11"/>
    <p:sldLayoutId id="2147483675" r:id="rId12"/>
    <p:sldLayoutId id="2147483661" r:id="rId13"/>
    <p:sldLayoutId id="2147483676" r:id="rId14"/>
    <p:sldLayoutId id="2147483673" r:id="rId15"/>
    <p:sldLayoutId id="2147483677" r:id="rId16"/>
    <p:sldLayoutId id="2147483664" r:id="rId17"/>
    <p:sldLayoutId id="2147483678" r:id="rId18"/>
    <p:sldLayoutId id="2147483665" r:id="rId19"/>
    <p:sldLayoutId id="2147483679" r:id="rId20"/>
    <p:sldLayoutId id="2147483666" r:id="rId21"/>
    <p:sldLayoutId id="2147483680" r:id="rId22"/>
    <p:sldLayoutId id="2147483667" r:id="rId23"/>
    <p:sldLayoutId id="2147483681" r:id="rId24"/>
    <p:sldLayoutId id="2147483668" r:id="rId25"/>
    <p:sldLayoutId id="2147483682" r:id="rId26"/>
    <p:sldLayoutId id="2147483683" r:id="rId27"/>
  </p:sldLayoutIdLst>
  <p:txStyles>
    <p:titleStyle>
      <a:lvl1pPr algn="l" defTabSz="914400" rtl="0" eaLnBrk="1" latinLnBrk="0" hangingPunct="1">
        <a:lnSpc>
          <a:spcPct val="90000"/>
        </a:lnSpc>
        <a:spcBef>
          <a:spcPct val="0"/>
        </a:spcBef>
        <a:buNone/>
        <a:defRPr sz="4400" b="1" kern="1200">
          <a:solidFill>
            <a:srgbClr val="004A9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intranett.ous-hf.no/ikbViewer/page/ous/mittskrivebord/ressurser/kurs-og-kompetanse?p_section_dim_id=932358&amp;level=4" TargetMode="External"/><Relationship Id="rId2" Type="http://schemas.openxmlformats.org/officeDocument/2006/relationships/hyperlink" Target="http://ehandbok.ous-hf.no/document/128284" TargetMode="External"/><Relationship Id="rId1" Type="http://schemas.openxmlformats.org/officeDocument/2006/relationships/slideLayout" Target="../slideLayouts/slideLayout2.xml"/><Relationship Id="rId4" Type="http://schemas.openxmlformats.org/officeDocument/2006/relationships/hyperlink" Target="http://ehandbok.ous-hf.no/document/11086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55105" y="332399"/>
            <a:ext cx="7239000" cy="914400"/>
          </a:xfrm>
        </p:spPr>
        <p:txBody>
          <a:bodyPr>
            <a:normAutofit/>
          </a:bodyPr>
          <a:lstStyle/>
          <a:p>
            <a:pPr algn="ctr" eaLnBrk="1" hangingPunct="1"/>
            <a:r>
              <a:rPr lang="nb-NO" altLang="nb-NO" dirty="0"/>
              <a:t>Oslo universitetssykehus</a:t>
            </a:r>
          </a:p>
        </p:txBody>
      </p:sp>
      <p:sp>
        <p:nvSpPr>
          <p:cNvPr id="2051" name="Rectangle 3"/>
          <p:cNvSpPr>
            <a:spLocks noGrp="1" noChangeArrowheads="1"/>
          </p:cNvSpPr>
          <p:nvPr>
            <p:ph type="body" idx="1"/>
          </p:nvPr>
        </p:nvSpPr>
        <p:spPr>
          <a:xfrm>
            <a:off x="1562333" y="1106415"/>
            <a:ext cx="8909539" cy="1558631"/>
          </a:xfrm>
        </p:spPr>
        <p:txBody>
          <a:bodyPr/>
          <a:lstStyle/>
          <a:p>
            <a:pPr algn="ctr" eaLnBrk="1" hangingPunct="1">
              <a:buFontTx/>
              <a:buNone/>
            </a:pPr>
            <a:r>
              <a:rPr lang="nb-NO" altLang="nb-NO" sz="3600" b="1" dirty="0">
                <a:solidFill>
                  <a:srgbClr val="004A93"/>
                </a:solidFill>
                <a:ea typeface="+mj-ea"/>
                <a:cs typeface="+mj-cs"/>
              </a:rPr>
              <a:t>ForBedring 2026</a:t>
            </a:r>
          </a:p>
          <a:p>
            <a:pPr algn="ctr" eaLnBrk="1" hangingPunct="1">
              <a:buFontTx/>
              <a:buNone/>
            </a:pPr>
            <a:endParaRPr lang="nb-NO" altLang="nb-NO" sz="1200" b="1" dirty="0">
              <a:solidFill>
                <a:srgbClr val="004A93"/>
              </a:solidFill>
              <a:ea typeface="+mj-ea"/>
              <a:cs typeface="+mj-cs"/>
            </a:endParaRPr>
          </a:p>
          <a:p>
            <a:pPr algn="ctr" eaLnBrk="1" hangingPunct="1">
              <a:buFontTx/>
              <a:buNone/>
            </a:pPr>
            <a:r>
              <a:rPr lang="nb-NO" altLang="nb-NO" b="1" dirty="0">
                <a:solidFill>
                  <a:srgbClr val="004A93"/>
                </a:solidFill>
                <a:ea typeface="+mj-ea"/>
                <a:cs typeface="+mj-cs"/>
              </a:rPr>
              <a:t>Lederveileder for enheter som ikke mottar resultatrapport</a:t>
            </a:r>
          </a:p>
        </p:txBody>
      </p:sp>
      <p:pic>
        <p:nvPicPr>
          <p:cNvPr id="2" name="Bilde 1"/>
          <p:cNvPicPr>
            <a:picLocks noChangeAspect="1"/>
          </p:cNvPicPr>
          <p:nvPr/>
        </p:nvPicPr>
        <p:blipFill>
          <a:blip r:embed="rId2"/>
          <a:stretch>
            <a:fillRect/>
          </a:stretch>
        </p:blipFill>
        <p:spPr>
          <a:xfrm>
            <a:off x="3534564" y="2762226"/>
            <a:ext cx="5027601" cy="2716359"/>
          </a:xfrm>
          <a:prstGeom prst="rect">
            <a:avLst/>
          </a:prstGeom>
        </p:spPr>
      </p:pic>
    </p:spTree>
    <p:extLst>
      <p:ext uri="{BB962C8B-B14F-4D97-AF65-F5344CB8AC3E}">
        <p14:creationId xmlns:p14="http://schemas.microsoft.com/office/powerpoint/2010/main" val="4098263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8213" y="404813"/>
            <a:ext cx="7239000" cy="914400"/>
          </a:xfrm>
        </p:spPr>
        <p:txBody>
          <a:bodyPr>
            <a:normAutofit/>
          </a:bodyPr>
          <a:lstStyle/>
          <a:p>
            <a:pPr algn="ctr" eaLnBrk="1" hangingPunct="1"/>
            <a:r>
              <a:rPr lang="nb-NO" altLang="nb-NO" sz="3200" dirty="0"/>
              <a:t>Gruppeoppgave 1</a:t>
            </a:r>
          </a:p>
        </p:txBody>
      </p:sp>
      <p:sp>
        <p:nvSpPr>
          <p:cNvPr id="15363" name="Rectangle 3"/>
          <p:cNvSpPr>
            <a:spLocks noGrp="1" noChangeArrowheads="1"/>
          </p:cNvSpPr>
          <p:nvPr>
            <p:ph type="body" idx="1"/>
          </p:nvPr>
        </p:nvSpPr>
        <p:spPr>
          <a:xfrm>
            <a:off x="1352062" y="1628776"/>
            <a:ext cx="9620738" cy="3560763"/>
          </a:xfrm>
        </p:spPr>
        <p:txBody>
          <a:bodyPr>
            <a:normAutofit/>
          </a:bodyPr>
          <a:lstStyle/>
          <a:p>
            <a:pPr eaLnBrk="1" hangingPunct="1">
              <a:buFontTx/>
              <a:buNone/>
            </a:pPr>
            <a:r>
              <a:rPr lang="nb-NO" altLang="nb-NO" sz="2000" b="1" dirty="0">
                <a:solidFill>
                  <a:srgbClr val="000000"/>
                </a:solidFill>
              </a:rPr>
              <a:t>Spørsmål:</a:t>
            </a:r>
          </a:p>
          <a:p>
            <a:pPr eaLnBrk="1" hangingPunct="1">
              <a:buFontTx/>
              <a:buNone/>
            </a:pPr>
            <a:endParaRPr lang="nb-NO" altLang="nb-NO" sz="2000" b="1" dirty="0">
              <a:solidFill>
                <a:srgbClr val="000000"/>
              </a:solidFill>
            </a:endParaRPr>
          </a:p>
          <a:p>
            <a:pPr eaLnBrk="1" hangingPunct="1">
              <a:buFontTx/>
              <a:buNone/>
            </a:pPr>
            <a:r>
              <a:rPr lang="nb-NO" altLang="nb-NO" sz="2000" b="1" dirty="0">
                <a:solidFill>
                  <a:srgbClr val="000000"/>
                </a:solidFill>
              </a:rPr>
              <a:t>a.</a:t>
            </a:r>
            <a:r>
              <a:rPr lang="nb-NO" altLang="nb-NO" sz="2000" dirty="0">
                <a:solidFill>
                  <a:srgbClr val="000000"/>
                </a:solidFill>
              </a:rPr>
              <a:t> Hva fungerer bra?  Skriv først ned alle ideer på gule lapper, flippoverark, tavle eller PC/projektor (brainstorming). Prioriter deretter ett forslag.</a:t>
            </a:r>
            <a:r>
              <a:rPr lang="nb-NO" altLang="nb-NO" sz="2000" b="1" dirty="0">
                <a:solidFill>
                  <a:srgbClr val="000000"/>
                </a:solidFill>
              </a:rPr>
              <a:t> </a:t>
            </a:r>
            <a:endParaRPr lang="nb-NO" altLang="nb-NO" sz="2000" b="1" dirty="0"/>
          </a:p>
          <a:p>
            <a:pPr eaLnBrk="1" hangingPunct="1">
              <a:buFontTx/>
              <a:buNone/>
            </a:pPr>
            <a:r>
              <a:rPr lang="nb-NO" altLang="nb-NO" sz="2000" dirty="0">
                <a:solidFill>
                  <a:srgbClr val="000000"/>
                </a:solidFill>
                <a:cs typeface="Times New Roman" panose="02020603050405020304" pitchFamily="18" charset="0"/>
              </a:rPr>
              <a:t> </a:t>
            </a:r>
            <a:endParaRPr lang="nb-NO" altLang="nb-NO" sz="2000" dirty="0">
              <a:cs typeface="Times New Roman" panose="02020603050405020304" pitchFamily="18" charset="0"/>
            </a:endParaRPr>
          </a:p>
          <a:p>
            <a:pPr eaLnBrk="1" hangingPunct="1">
              <a:buFontTx/>
              <a:buNone/>
            </a:pPr>
            <a:r>
              <a:rPr lang="nb-NO" altLang="nb-NO" sz="2000" b="1" dirty="0">
                <a:solidFill>
                  <a:srgbClr val="000000"/>
                </a:solidFill>
                <a:cs typeface="Times New Roman" panose="02020603050405020304" pitchFamily="18" charset="0"/>
              </a:rPr>
              <a:t>b.</a:t>
            </a:r>
            <a:r>
              <a:rPr lang="nb-NO" altLang="nb-NO" sz="2000" dirty="0">
                <a:solidFill>
                  <a:srgbClr val="000000"/>
                </a:solidFill>
                <a:cs typeface="Times New Roman" panose="02020603050405020304" pitchFamily="18" charset="0"/>
              </a:rPr>
              <a:t> På hvilke områder vil vi forbedre oss? </a:t>
            </a:r>
            <a:r>
              <a:rPr lang="nb-NO" altLang="nb-NO" sz="2000" dirty="0">
                <a:solidFill>
                  <a:srgbClr val="000000"/>
                </a:solidFill>
              </a:rPr>
              <a:t>Skriv først ned alle ideer på gule lapper, flippoverark, tavle eller PC/projektor (brainstorming). Prioriter deretter to forslag.</a:t>
            </a:r>
            <a:r>
              <a:rPr lang="nb-NO" altLang="nb-NO" sz="2000" b="1" dirty="0">
                <a:solidFill>
                  <a:srgbClr val="000000"/>
                </a:solidFill>
              </a:rPr>
              <a:t> </a:t>
            </a:r>
          </a:p>
          <a:p>
            <a:pPr eaLnBrk="1" hangingPunct="1"/>
            <a:endParaRPr lang="nb-NO" altLang="nb-NO" dirty="0"/>
          </a:p>
        </p:txBody>
      </p:sp>
    </p:spTree>
    <p:extLst>
      <p:ext uri="{BB962C8B-B14F-4D97-AF65-F5344CB8AC3E}">
        <p14:creationId xmlns:p14="http://schemas.microsoft.com/office/powerpoint/2010/main" val="250210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43003" y="428260"/>
            <a:ext cx="7239000" cy="914400"/>
          </a:xfrm>
        </p:spPr>
        <p:txBody>
          <a:bodyPr>
            <a:normAutofit/>
          </a:bodyPr>
          <a:lstStyle/>
          <a:p>
            <a:pPr algn="ctr" eaLnBrk="1" hangingPunct="1"/>
            <a:r>
              <a:rPr lang="nb-NO" altLang="nb-NO" sz="3200" dirty="0"/>
              <a:t>Gruppeoppgave 2</a:t>
            </a:r>
          </a:p>
        </p:txBody>
      </p:sp>
      <p:sp>
        <p:nvSpPr>
          <p:cNvPr id="16387" name="Rectangle 3"/>
          <p:cNvSpPr>
            <a:spLocks noGrp="1" noChangeArrowheads="1"/>
          </p:cNvSpPr>
          <p:nvPr>
            <p:ph type="body" idx="1"/>
          </p:nvPr>
        </p:nvSpPr>
        <p:spPr>
          <a:xfrm>
            <a:off x="1586524" y="1205646"/>
            <a:ext cx="9011138" cy="4114800"/>
          </a:xfrm>
        </p:spPr>
        <p:txBody>
          <a:bodyPr/>
          <a:lstStyle/>
          <a:p>
            <a:pPr marL="457200" indent="-457200">
              <a:buNone/>
            </a:pPr>
            <a:r>
              <a:rPr lang="nb-NO" altLang="nb-NO" sz="2000" b="1" dirty="0">
                <a:cs typeface="Times New Roman" panose="02020603050405020304" pitchFamily="18" charset="0"/>
              </a:rPr>
              <a:t>Spørsmål:</a:t>
            </a:r>
          </a:p>
          <a:p>
            <a:pPr marL="457200" indent="-457200">
              <a:buNone/>
            </a:pPr>
            <a:endParaRPr lang="nb-NO" altLang="nb-NO" sz="2000" b="1" dirty="0">
              <a:cs typeface="Times New Roman" panose="02020603050405020304" pitchFamily="18" charset="0"/>
            </a:endParaRPr>
          </a:p>
          <a:p>
            <a:pPr marL="457200" indent="-457200">
              <a:buFontTx/>
              <a:buAutoNum type="arabicPeriod"/>
            </a:pPr>
            <a:r>
              <a:rPr lang="nb-NO" altLang="nb-NO" sz="2000" dirty="0">
                <a:cs typeface="Times New Roman" panose="02020603050405020304" pitchFamily="18" charset="0"/>
              </a:rPr>
              <a:t>Hva kan vi gjøre for å bygge videre på det som fungerer bra på</a:t>
            </a:r>
            <a:r>
              <a:rPr lang="nb-NO" altLang="nb-NO" sz="2000" b="1" dirty="0">
                <a:cs typeface="Times New Roman" panose="02020603050405020304" pitchFamily="18" charset="0"/>
              </a:rPr>
              <a:t> bevaringsområdet</a:t>
            </a:r>
            <a:r>
              <a:rPr lang="nb-NO" altLang="nb-NO" sz="2000" dirty="0">
                <a:cs typeface="Times New Roman" panose="02020603050405020304" pitchFamily="18" charset="0"/>
              </a:rPr>
              <a:t>? (Tiltaksideer)</a:t>
            </a:r>
          </a:p>
          <a:p>
            <a:pPr marL="457200" indent="-457200">
              <a:buFontTx/>
              <a:buAutoNum type="arabicPeriod"/>
            </a:pPr>
            <a:r>
              <a:rPr lang="nb-NO" altLang="nb-NO" sz="2000" dirty="0">
                <a:cs typeface="Times New Roman" panose="02020603050405020304" pitchFamily="18" charset="0"/>
              </a:rPr>
              <a:t>Hvilke tiltak prioriterer vi? (Prioritering av tiltak)</a:t>
            </a:r>
          </a:p>
          <a:p>
            <a:pPr marL="457200" indent="-457200">
              <a:buFontTx/>
              <a:buAutoNum type="arabicPeriod"/>
            </a:pPr>
            <a:r>
              <a:rPr lang="nb-NO" altLang="nb-NO" sz="2000" dirty="0">
                <a:cs typeface="Times New Roman" panose="02020603050405020304" pitchFamily="18" charset="0"/>
              </a:rPr>
              <a:t>Hva kan vi gjøre for å få det slik vi ønsker å ha det på</a:t>
            </a:r>
            <a:r>
              <a:rPr lang="nb-NO" altLang="nb-NO" sz="2000" b="1" dirty="0">
                <a:cs typeface="Times New Roman" panose="02020603050405020304" pitchFamily="18" charset="0"/>
              </a:rPr>
              <a:t> forbedringsområde 1</a:t>
            </a:r>
            <a:r>
              <a:rPr lang="nb-NO" altLang="nb-NO" sz="2000" dirty="0">
                <a:cs typeface="Times New Roman" panose="02020603050405020304" pitchFamily="18" charset="0"/>
              </a:rPr>
              <a:t>? (Tiltaksideer)</a:t>
            </a:r>
          </a:p>
          <a:p>
            <a:pPr marL="457200" indent="-457200">
              <a:buFontTx/>
              <a:buAutoNum type="arabicPeriod"/>
            </a:pPr>
            <a:r>
              <a:rPr lang="nb-NO" altLang="nb-NO" sz="2000" dirty="0">
                <a:cs typeface="Times New Roman" panose="02020603050405020304" pitchFamily="18" charset="0"/>
              </a:rPr>
              <a:t>Hvilke tiltak prioriterer vi? (maks. 2 tiltak)</a:t>
            </a:r>
          </a:p>
          <a:p>
            <a:pPr marL="457200" indent="-457200">
              <a:buFontTx/>
              <a:buAutoNum type="arabicPeriod"/>
            </a:pPr>
            <a:r>
              <a:rPr lang="nb-NO" altLang="nb-NO" sz="2000" dirty="0">
                <a:cs typeface="Times New Roman" panose="02020603050405020304" pitchFamily="18" charset="0"/>
              </a:rPr>
              <a:t>Hva kan vi gjøre for å få det slik vi ønsker å ha det på</a:t>
            </a:r>
            <a:r>
              <a:rPr lang="nb-NO" altLang="nb-NO" sz="2000" b="1" dirty="0">
                <a:cs typeface="Times New Roman" panose="02020603050405020304" pitchFamily="18" charset="0"/>
              </a:rPr>
              <a:t> forbedringsområde 2</a:t>
            </a:r>
            <a:r>
              <a:rPr lang="nb-NO" altLang="nb-NO" sz="2000" dirty="0">
                <a:cs typeface="Times New Roman" panose="02020603050405020304" pitchFamily="18" charset="0"/>
              </a:rPr>
              <a:t>? (Tiltaksideer)</a:t>
            </a:r>
          </a:p>
          <a:p>
            <a:pPr marL="457200" indent="-457200">
              <a:buFontTx/>
              <a:buAutoNum type="arabicPeriod"/>
            </a:pPr>
            <a:r>
              <a:rPr lang="nb-NO" altLang="nb-NO" sz="2000" dirty="0">
                <a:cs typeface="Times New Roman" panose="02020603050405020304" pitchFamily="18" charset="0"/>
              </a:rPr>
              <a:t>Hvilke tiltak prioriterer vi? (maks. 2 tiltak)</a:t>
            </a:r>
            <a:endParaRPr lang="nb-NO" altLang="nb-NO" sz="2000" dirty="0"/>
          </a:p>
        </p:txBody>
      </p:sp>
    </p:spTree>
    <p:extLst>
      <p:ext uri="{BB962C8B-B14F-4D97-AF65-F5344CB8AC3E}">
        <p14:creationId xmlns:p14="http://schemas.microsoft.com/office/powerpoint/2010/main" val="230665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430215" y="476250"/>
            <a:ext cx="9175262" cy="914400"/>
          </a:xfrm>
        </p:spPr>
        <p:txBody>
          <a:bodyPr>
            <a:normAutofit/>
          </a:bodyPr>
          <a:lstStyle/>
          <a:p>
            <a:pPr algn="ctr" eaLnBrk="1" hangingPunct="1"/>
            <a:r>
              <a:rPr lang="nb-NO" altLang="nb-NO" sz="3600" dirty="0"/>
              <a:t>Godkjennelse av handlingsplanen</a:t>
            </a:r>
          </a:p>
        </p:txBody>
      </p:sp>
      <p:sp>
        <p:nvSpPr>
          <p:cNvPr id="18435" name="Rectangle 3"/>
          <p:cNvSpPr>
            <a:spLocks noGrp="1" noChangeArrowheads="1"/>
          </p:cNvSpPr>
          <p:nvPr>
            <p:ph type="body" idx="1"/>
          </p:nvPr>
        </p:nvSpPr>
        <p:spPr>
          <a:xfrm>
            <a:off x="1015999" y="1628775"/>
            <a:ext cx="10097477" cy="3417888"/>
          </a:xfrm>
        </p:spPr>
        <p:txBody>
          <a:bodyPr>
            <a:normAutofit/>
          </a:bodyPr>
          <a:lstStyle/>
          <a:p>
            <a:pPr eaLnBrk="1" hangingPunct="1"/>
            <a:r>
              <a:rPr lang="nb-NO" altLang="nb-NO" sz="2400" dirty="0"/>
              <a:t>Leder godkjenner den endelige handlingsplanen </a:t>
            </a:r>
          </a:p>
          <a:p>
            <a:pPr eaLnBrk="1" hangingPunct="1"/>
            <a:endParaRPr lang="nb-NO" altLang="nb-NO" sz="2400" dirty="0"/>
          </a:p>
          <a:p>
            <a:r>
              <a:rPr lang="nb-NO" altLang="nb-NO" sz="2400" dirty="0"/>
              <a:t>Godkjennelse av handlingsplanen skjer altså ikke som en flertallsavgjørelse som binder leder, men leder anbefales å lytte til medarbeidernes synspunkter og bygge på disse. Verneombudet skal tas med på råd.</a:t>
            </a:r>
          </a:p>
          <a:p>
            <a:pPr eaLnBrk="1" hangingPunct="1"/>
            <a:endParaRPr lang="nb-NO" altLang="nb-NO" sz="2400" dirty="0"/>
          </a:p>
          <a:p>
            <a:pPr eaLnBrk="1" hangingPunct="1"/>
            <a:r>
              <a:rPr lang="nb-NO" altLang="nb-NO" sz="2400" dirty="0"/>
              <a:t>Tiltakene i planen skal være SMARTE (Spesifikke, Målrettede, Attraktive, Realistiske, Tidsbaserte, </a:t>
            </a:r>
            <a:r>
              <a:rPr lang="nb-NO" altLang="nb-NO" sz="2400" dirty="0" err="1"/>
              <a:t>Evaluerbare</a:t>
            </a:r>
            <a:r>
              <a:rPr lang="nb-NO" altLang="nb-NO" sz="2400" dirty="0"/>
              <a:t>)</a:t>
            </a:r>
          </a:p>
        </p:txBody>
      </p:sp>
    </p:spTree>
    <p:extLst>
      <p:ext uri="{BB962C8B-B14F-4D97-AF65-F5344CB8AC3E}">
        <p14:creationId xmlns:p14="http://schemas.microsoft.com/office/powerpoint/2010/main" val="117452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8213" y="404813"/>
            <a:ext cx="7239000" cy="914400"/>
          </a:xfrm>
        </p:spPr>
        <p:txBody>
          <a:bodyPr/>
          <a:lstStyle/>
          <a:p>
            <a:pPr algn="ctr" eaLnBrk="1" hangingPunct="1"/>
            <a:r>
              <a:rPr lang="nb-NO" altLang="nb-NO" sz="3200"/>
              <a:t>Oppfølging av handlingsplanen 1</a:t>
            </a:r>
          </a:p>
        </p:txBody>
      </p:sp>
      <p:sp>
        <p:nvSpPr>
          <p:cNvPr id="19459" name="Rectangle 3"/>
          <p:cNvSpPr>
            <a:spLocks noGrp="1" noChangeArrowheads="1"/>
          </p:cNvSpPr>
          <p:nvPr>
            <p:ph type="body" idx="1"/>
          </p:nvPr>
        </p:nvSpPr>
        <p:spPr>
          <a:xfrm>
            <a:off x="838200" y="1250463"/>
            <a:ext cx="10515600" cy="4235938"/>
          </a:xfrm>
        </p:spPr>
        <p:txBody>
          <a:bodyPr>
            <a:normAutofit/>
          </a:bodyPr>
          <a:lstStyle/>
          <a:p>
            <a:pPr eaLnBrk="1" hangingPunct="1">
              <a:lnSpc>
                <a:spcPct val="90000"/>
              </a:lnSpc>
            </a:pPr>
            <a:r>
              <a:rPr lang="nb-NO" altLang="nb-NO" sz="2400" dirty="0">
                <a:solidFill>
                  <a:schemeClr val="tx1"/>
                </a:solidFill>
                <a:cs typeface="Times New Roman" panose="02020603050405020304" pitchFamily="18" charset="0"/>
              </a:rPr>
              <a:t>Handlingsplanen skal regelmessig følges opp. Leder for den enhet som handlingsplanen omfatter (den enhet hvor utviklingsarbeidet skjer) har ansvar for oppfølgingen. Verneombudet skal tas med på råd.</a:t>
            </a:r>
          </a:p>
          <a:p>
            <a:pPr eaLnBrk="1" hangingPunct="1">
              <a:lnSpc>
                <a:spcPct val="90000"/>
              </a:lnSpc>
            </a:pPr>
            <a:endParaRPr lang="nb-NO" altLang="nb-NO" sz="2400" dirty="0">
              <a:solidFill>
                <a:schemeClr val="tx1"/>
              </a:solidFill>
              <a:cs typeface="Times New Roman" panose="02020603050405020304" pitchFamily="18" charset="0"/>
            </a:endParaRPr>
          </a:p>
          <a:p>
            <a:pPr eaLnBrk="1" hangingPunct="1">
              <a:lnSpc>
                <a:spcPct val="90000"/>
              </a:lnSpc>
            </a:pPr>
            <a:r>
              <a:rPr lang="nb-NO" altLang="nb-NO" sz="2400" dirty="0">
                <a:solidFill>
                  <a:schemeClr val="tx1"/>
                </a:solidFill>
                <a:cs typeface="Times New Roman" panose="02020603050405020304" pitchFamily="18" charset="0"/>
              </a:rPr>
              <a:t>Medarbeiderne i enheten/ledergruppen skal regelmessig informeres om gjennomførte tiltak, endrede tiltak, endrede frister osv. </a:t>
            </a:r>
          </a:p>
          <a:p>
            <a:pPr eaLnBrk="1" hangingPunct="1">
              <a:lnSpc>
                <a:spcPct val="90000"/>
              </a:lnSpc>
            </a:pPr>
            <a:endParaRPr lang="nb-NO" altLang="nb-NO" sz="2400" dirty="0">
              <a:cs typeface="Times New Roman" panose="02020603050405020304" pitchFamily="18" charset="0"/>
            </a:endParaRPr>
          </a:p>
          <a:p>
            <a:pPr eaLnBrk="1" hangingPunct="1">
              <a:lnSpc>
                <a:spcPct val="90000"/>
              </a:lnSpc>
            </a:pPr>
            <a:r>
              <a:rPr lang="nb-NO" altLang="nb-NO" sz="2400" dirty="0">
                <a:solidFill>
                  <a:schemeClr val="tx1"/>
                </a:solidFill>
              </a:rPr>
              <a:t>Det skal gjennomføres møter hos overordnede ledere for å følge opp handlingsplanen for den enkelte underordnede enhet eller ledergruppe</a:t>
            </a:r>
            <a:r>
              <a:rPr lang="nb-NO" altLang="nb-NO" sz="2400" dirty="0">
                <a:solidFill>
                  <a:srgbClr val="1F497D"/>
                </a:solidFill>
              </a:rPr>
              <a:t> </a:t>
            </a:r>
            <a:endParaRPr lang="nb-NO" altLang="nb-NO" sz="2400" dirty="0"/>
          </a:p>
        </p:txBody>
      </p:sp>
    </p:spTree>
    <p:extLst>
      <p:ext uri="{BB962C8B-B14F-4D97-AF65-F5344CB8AC3E}">
        <p14:creationId xmlns:p14="http://schemas.microsoft.com/office/powerpoint/2010/main" val="2959273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eaLnBrk="1" hangingPunct="1"/>
            <a:r>
              <a:rPr lang="nb-NO" altLang="nb-NO" sz="3200"/>
              <a:t>Oppfølging av handlingsplanen 2</a:t>
            </a:r>
          </a:p>
        </p:txBody>
      </p:sp>
      <p:sp>
        <p:nvSpPr>
          <p:cNvPr id="20483" name="Rectangle 3"/>
          <p:cNvSpPr>
            <a:spLocks noGrp="1" noChangeArrowheads="1"/>
          </p:cNvSpPr>
          <p:nvPr>
            <p:ph type="body" idx="1"/>
          </p:nvPr>
        </p:nvSpPr>
        <p:spPr>
          <a:xfrm>
            <a:off x="838200" y="1395779"/>
            <a:ext cx="10515600" cy="3660775"/>
          </a:xfrm>
        </p:spPr>
        <p:txBody>
          <a:bodyPr/>
          <a:lstStyle/>
          <a:p>
            <a:pPr eaLnBrk="1" hangingPunct="1"/>
            <a:r>
              <a:rPr lang="nb-NO" altLang="nb-NO" sz="2000" dirty="0">
                <a:cs typeface="Times New Roman" panose="02020603050405020304" pitchFamily="18" charset="0"/>
              </a:rPr>
              <a:t>Integrer informasjon og oppfølging i bestående møter, for eksempel ledermøter og personalmøter</a:t>
            </a:r>
          </a:p>
          <a:p>
            <a:pPr eaLnBrk="1" hangingPunct="1"/>
            <a:endParaRPr lang="nb-NO" altLang="nb-NO" sz="2000" dirty="0"/>
          </a:p>
          <a:p>
            <a:pPr eaLnBrk="1" hangingPunct="1"/>
            <a:r>
              <a:rPr lang="nb-NO" altLang="nb-NO" sz="2000" dirty="0">
                <a:cs typeface="Times New Roman" panose="02020603050405020304" pitchFamily="18" charset="0"/>
              </a:rPr>
              <a:t>Vær nøye med å informere om hva som er gjort, og om hva som står igjen</a:t>
            </a:r>
          </a:p>
          <a:p>
            <a:pPr eaLnBrk="1" hangingPunct="1"/>
            <a:endParaRPr lang="nb-NO" altLang="nb-NO" sz="2000" dirty="0">
              <a:cs typeface="Times New Roman" panose="02020603050405020304" pitchFamily="18" charset="0"/>
            </a:endParaRPr>
          </a:p>
          <a:p>
            <a:pPr eaLnBrk="1" hangingPunct="1"/>
            <a:r>
              <a:rPr lang="nb-NO" altLang="nb-NO" sz="2000" dirty="0">
                <a:cs typeface="Times New Roman" panose="02020603050405020304" pitchFamily="18" charset="0"/>
              </a:rPr>
              <a:t>La aldri tiltak bli stående med en utløpt tidsfrist over lang tid. Vurder hva som kan gjøres for at tiltaket skal bli utført. Sørg for at tiltak som ikke er gjennomført innen tidsfristen enten får ny tidsfrist, endres eller sløyfes.</a:t>
            </a:r>
          </a:p>
          <a:p>
            <a:pPr eaLnBrk="1" hangingPunct="1"/>
            <a:endParaRPr lang="nb-NO" altLang="nb-NO" sz="2000" dirty="0">
              <a:cs typeface="Times New Roman" panose="02020603050405020304" pitchFamily="18" charset="0"/>
            </a:endParaRPr>
          </a:p>
          <a:p>
            <a:pPr eaLnBrk="1" hangingPunct="1"/>
            <a:r>
              <a:rPr lang="nb-NO" altLang="nb-NO" sz="2000" dirty="0">
                <a:cs typeface="Times New Roman" panose="02020603050405020304" pitchFamily="18" charset="0"/>
              </a:rPr>
              <a:t>Dersom tiltakene i handlingsplanen er vanskelige å gjennomføre eller i liten grad følges opp, be om bistand for å komme i gang</a:t>
            </a:r>
          </a:p>
        </p:txBody>
      </p:sp>
    </p:spTree>
    <p:extLst>
      <p:ext uri="{BB962C8B-B14F-4D97-AF65-F5344CB8AC3E}">
        <p14:creationId xmlns:p14="http://schemas.microsoft.com/office/powerpoint/2010/main" val="840980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a:xfrm>
            <a:off x="527051" y="424815"/>
            <a:ext cx="10945283" cy="794385"/>
          </a:xfrm>
        </p:spPr>
        <p:txBody>
          <a:bodyPr/>
          <a:lstStyle/>
          <a:p>
            <a:pPr algn="ctr" eaLnBrk="1" hangingPunct="1"/>
            <a:r>
              <a:rPr lang="nb-NO" altLang="nb-NO" sz="3200" dirty="0"/>
              <a:t>Gode individuelle kommunikasjonsgrep i forbedringsarbeidet </a:t>
            </a:r>
          </a:p>
        </p:txBody>
      </p:sp>
      <p:sp>
        <p:nvSpPr>
          <p:cNvPr id="3" name="Plassholder for innhold 2"/>
          <p:cNvSpPr>
            <a:spLocks noGrp="1"/>
          </p:cNvSpPr>
          <p:nvPr>
            <p:ph idx="1"/>
          </p:nvPr>
        </p:nvSpPr>
        <p:spPr>
          <a:xfrm>
            <a:off x="739141" y="1489393"/>
            <a:ext cx="10546079" cy="3529012"/>
          </a:xfrm>
        </p:spPr>
        <p:txBody>
          <a:bodyPr/>
          <a:lstStyle/>
          <a:p>
            <a:pPr eaLnBrk="1" hangingPunct="1">
              <a:defRPr/>
            </a:pPr>
            <a:r>
              <a:rPr lang="nb-NO" altLang="nb-NO" sz="2000" dirty="0">
                <a:solidFill>
                  <a:srgbClr val="002060"/>
                </a:solidFill>
              </a:rPr>
              <a:t>Jeg sier min oppriktige mening på en respektfull måte som ikke hindrer andre i å gjøre det samme</a:t>
            </a:r>
          </a:p>
          <a:p>
            <a:pPr eaLnBrk="1" hangingPunct="1">
              <a:defRPr/>
            </a:pPr>
            <a:endParaRPr lang="nb-NO" altLang="nb-NO" sz="1200" dirty="0">
              <a:solidFill>
                <a:srgbClr val="002060"/>
              </a:solidFill>
            </a:endParaRPr>
          </a:p>
          <a:p>
            <a:pPr eaLnBrk="1" hangingPunct="1">
              <a:defRPr/>
            </a:pPr>
            <a:r>
              <a:rPr lang="nb-NO" altLang="nb-NO" sz="2000" dirty="0">
                <a:solidFill>
                  <a:srgbClr val="002060"/>
                </a:solidFill>
              </a:rPr>
              <a:t>Jeg lytter og stiller spørsmål for å forstå andres synspunkter og behov best mulig – pakker ut synspunktene</a:t>
            </a:r>
          </a:p>
          <a:p>
            <a:pPr eaLnBrk="1" hangingPunct="1">
              <a:defRPr/>
            </a:pPr>
            <a:endParaRPr lang="nb-NO" altLang="nb-NO" sz="1200" dirty="0">
              <a:solidFill>
                <a:srgbClr val="002060"/>
              </a:solidFill>
            </a:endParaRPr>
          </a:p>
          <a:p>
            <a:pPr eaLnBrk="1" hangingPunct="1">
              <a:defRPr/>
            </a:pPr>
            <a:r>
              <a:rPr lang="nb-NO" altLang="nb-NO" sz="2000" dirty="0">
                <a:solidFill>
                  <a:srgbClr val="002060"/>
                </a:solidFill>
              </a:rPr>
              <a:t>Jeg bygger på det andre sier og bidrar til å integrere synspunktene best mulig</a:t>
            </a:r>
          </a:p>
          <a:p>
            <a:pPr eaLnBrk="1" hangingPunct="1">
              <a:defRPr/>
            </a:pPr>
            <a:endParaRPr lang="nb-NO" altLang="nb-NO" sz="1200" dirty="0">
              <a:solidFill>
                <a:srgbClr val="002060"/>
              </a:solidFill>
            </a:endParaRPr>
          </a:p>
          <a:p>
            <a:pPr eaLnBrk="1" hangingPunct="1">
              <a:defRPr/>
            </a:pPr>
            <a:r>
              <a:rPr lang="nb-NO" altLang="nb-NO" sz="2000" dirty="0">
                <a:solidFill>
                  <a:srgbClr val="002060"/>
                </a:solidFill>
              </a:rPr>
              <a:t>Jeg har vilje til å være med på å prioritere de få viktige og realistiske tiltakene</a:t>
            </a:r>
          </a:p>
          <a:p>
            <a:pPr marL="0" indent="0" eaLnBrk="1" hangingPunct="1">
              <a:buFontTx/>
              <a:buNone/>
              <a:defRPr/>
            </a:pPr>
            <a:endParaRPr lang="nb-NO" altLang="nb-NO" dirty="0">
              <a:solidFill>
                <a:schemeClr val="tx1">
                  <a:lumMod val="60000"/>
                  <a:lumOff val="40000"/>
                </a:schemeClr>
              </a:solidFill>
            </a:endParaRPr>
          </a:p>
        </p:txBody>
      </p:sp>
    </p:spTree>
    <p:extLst>
      <p:ext uri="{BB962C8B-B14F-4D97-AF65-F5344CB8AC3E}">
        <p14:creationId xmlns:p14="http://schemas.microsoft.com/office/powerpoint/2010/main" val="3104074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19236" y="523142"/>
            <a:ext cx="10945283" cy="1114425"/>
          </a:xfrm>
        </p:spPr>
        <p:txBody>
          <a:bodyPr/>
          <a:lstStyle/>
          <a:p>
            <a:pPr algn="ctr" eaLnBrk="1" hangingPunct="1"/>
            <a:r>
              <a:rPr lang="nb-NO" altLang="nb-NO" sz="3200" b="1" dirty="0"/>
              <a:t>Hvor finner jeg informasjon om ForBedring?</a:t>
            </a:r>
            <a:endParaRPr lang="nb-NO" altLang="nb-NO" sz="3200" dirty="0">
              <a:solidFill>
                <a:schemeClr val="tx1"/>
              </a:solidFill>
            </a:endParaRPr>
          </a:p>
        </p:txBody>
      </p:sp>
      <p:sp>
        <p:nvSpPr>
          <p:cNvPr id="15363" name="Rectangle 3"/>
          <p:cNvSpPr>
            <a:spLocks noGrp="1" noChangeArrowheads="1"/>
          </p:cNvSpPr>
          <p:nvPr>
            <p:ph type="body" idx="1"/>
          </p:nvPr>
        </p:nvSpPr>
        <p:spPr>
          <a:xfrm>
            <a:off x="945662" y="1916113"/>
            <a:ext cx="10238153" cy="2881312"/>
          </a:xfrm>
        </p:spPr>
        <p:txBody>
          <a:bodyPr/>
          <a:lstStyle/>
          <a:p>
            <a:pPr eaLnBrk="1" hangingPunct="1"/>
            <a:r>
              <a:rPr lang="nb-NO" altLang="nb-NO" dirty="0">
                <a:hlinkClick r:id="rId2"/>
              </a:rPr>
              <a:t>Prosedyren</a:t>
            </a:r>
            <a:endParaRPr lang="nb-NO" altLang="nb-NO" dirty="0"/>
          </a:p>
          <a:p>
            <a:pPr eaLnBrk="1" hangingPunct="1"/>
            <a:r>
              <a:rPr lang="nb-NO" altLang="nb-NO" dirty="0">
                <a:hlinkClick r:id="rId3"/>
              </a:rPr>
              <a:t>Intranettsiden ForBedring</a:t>
            </a:r>
            <a:endParaRPr lang="nb-NO" altLang="nb-NO" dirty="0"/>
          </a:p>
          <a:p>
            <a:pPr eaLnBrk="1" hangingPunct="1"/>
            <a:r>
              <a:rPr lang="nb-NO" altLang="nb-NO" dirty="0">
                <a:hlinkClick r:id="rId4"/>
              </a:rPr>
              <a:t>Forbedringsmøte foran tavle</a:t>
            </a:r>
            <a:endParaRPr lang="nb-NO" altLang="nb-NO" dirty="0"/>
          </a:p>
          <a:p>
            <a:pPr eaLnBrk="1" hangingPunct="1"/>
            <a:r>
              <a:rPr lang="nb-NO" altLang="nb-NO" dirty="0">
                <a:solidFill>
                  <a:srgbClr val="002060"/>
                </a:solidFill>
              </a:rPr>
              <a:t>Nyhetssaker på intranett</a:t>
            </a:r>
          </a:p>
          <a:p>
            <a:pPr eaLnBrk="1" hangingPunct="1"/>
            <a:r>
              <a:rPr lang="nb-NO" altLang="nb-NO" dirty="0">
                <a:solidFill>
                  <a:srgbClr val="002060"/>
                </a:solidFill>
              </a:rPr>
              <a:t>Informasjon i lederlinjen og i linjen for vernetjenesten og tillitsvalgte</a:t>
            </a:r>
          </a:p>
        </p:txBody>
      </p:sp>
      <p:sp>
        <p:nvSpPr>
          <p:cNvPr id="15364" name="Plassholder for bunntekst 2"/>
          <p:cNvSpPr>
            <a:spLocks noGrp="1"/>
          </p:cNvSpPr>
          <p:nvPr>
            <p:ph type="ftr" sz="quarter" idx="11"/>
          </p:nvPr>
        </p:nvSpPr>
        <p:spPr>
          <a:noFill/>
        </p:spPr>
        <p:txBody>
          <a:bodyPr/>
          <a:lstStyle>
            <a:lvl1pPr>
              <a:spcBef>
                <a:spcPct val="20000"/>
              </a:spcBef>
              <a:buChar char="•"/>
              <a:defRPr sz="2400">
                <a:solidFill>
                  <a:srgbClr val="003388"/>
                </a:solidFill>
                <a:latin typeface="Arial" charset="0"/>
                <a:ea typeface="MS PGothic" pitchFamily="34" charset="-128"/>
              </a:defRPr>
            </a:lvl1pPr>
            <a:lvl2pPr marL="742950" indent="-285750">
              <a:spcBef>
                <a:spcPct val="20000"/>
              </a:spcBef>
              <a:buChar char="–"/>
              <a:defRPr sz="2000">
                <a:solidFill>
                  <a:srgbClr val="003388"/>
                </a:solidFill>
                <a:latin typeface="Arial" charset="0"/>
                <a:ea typeface="MS PGothic" pitchFamily="34" charset="-128"/>
              </a:defRPr>
            </a:lvl2pPr>
            <a:lvl3pPr marL="1143000" indent="-228600">
              <a:spcBef>
                <a:spcPct val="20000"/>
              </a:spcBef>
              <a:buFont typeface="Wingdings" pitchFamily="2" charset="2"/>
              <a:buChar char="§"/>
              <a:defRPr>
                <a:solidFill>
                  <a:srgbClr val="003388"/>
                </a:solidFill>
                <a:latin typeface="Arial" charset="0"/>
                <a:ea typeface="MS PGothic" pitchFamily="34" charset="-128"/>
              </a:defRPr>
            </a:lvl3pPr>
            <a:lvl4pPr marL="1600200" indent="-228600">
              <a:spcBef>
                <a:spcPct val="20000"/>
              </a:spcBef>
              <a:buChar char="–"/>
              <a:defRPr sz="2800">
                <a:solidFill>
                  <a:srgbClr val="003388"/>
                </a:solidFill>
                <a:latin typeface="Arial" charset="0"/>
                <a:ea typeface="MS PGothic" pitchFamily="34" charset="-128"/>
              </a:defRPr>
            </a:lvl4pPr>
            <a:lvl5pPr marL="2057400" indent="-228600">
              <a:spcBef>
                <a:spcPct val="20000"/>
              </a:spcBef>
              <a:buChar char="»"/>
              <a:defRPr sz="2800">
                <a:solidFill>
                  <a:srgbClr val="003388"/>
                </a:solidFill>
                <a:latin typeface="Arial" charset="0"/>
                <a:ea typeface="MS PGothic" pitchFamily="34" charset="-128"/>
              </a:defRPr>
            </a:lvl5pPr>
            <a:lvl6pPr marL="2514600" indent="-228600" eaLnBrk="0" fontAlgn="base" hangingPunct="0">
              <a:spcBef>
                <a:spcPct val="20000"/>
              </a:spcBef>
              <a:spcAft>
                <a:spcPct val="0"/>
              </a:spcAft>
              <a:buChar char="»"/>
              <a:defRPr sz="2800">
                <a:solidFill>
                  <a:srgbClr val="003388"/>
                </a:solidFill>
                <a:latin typeface="Arial" charset="0"/>
                <a:ea typeface="MS PGothic" pitchFamily="34" charset="-128"/>
              </a:defRPr>
            </a:lvl6pPr>
            <a:lvl7pPr marL="2971800" indent="-228600" eaLnBrk="0" fontAlgn="base" hangingPunct="0">
              <a:spcBef>
                <a:spcPct val="20000"/>
              </a:spcBef>
              <a:spcAft>
                <a:spcPct val="0"/>
              </a:spcAft>
              <a:buChar char="»"/>
              <a:defRPr sz="2800">
                <a:solidFill>
                  <a:srgbClr val="003388"/>
                </a:solidFill>
                <a:latin typeface="Arial" charset="0"/>
                <a:ea typeface="MS PGothic" pitchFamily="34" charset="-128"/>
              </a:defRPr>
            </a:lvl7pPr>
            <a:lvl8pPr marL="3429000" indent="-228600" eaLnBrk="0" fontAlgn="base" hangingPunct="0">
              <a:spcBef>
                <a:spcPct val="20000"/>
              </a:spcBef>
              <a:spcAft>
                <a:spcPct val="0"/>
              </a:spcAft>
              <a:buChar char="»"/>
              <a:defRPr sz="2800">
                <a:solidFill>
                  <a:srgbClr val="003388"/>
                </a:solidFill>
                <a:latin typeface="Arial" charset="0"/>
                <a:ea typeface="MS PGothic" pitchFamily="34" charset="-128"/>
              </a:defRPr>
            </a:lvl8pPr>
            <a:lvl9pPr marL="3886200" indent="-228600" eaLnBrk="0" fontAlgn="base" hangingPunct="0">
              <a:spcBef>
                <a:spcPct val="20000"/>
              </a:spcBef>
              <a:spcAft>
                <a:spcPct val="0"/>
              </a:spcAft>
              <a:buChar char="»"/>
              <a:defRPr sz="2800">
                <a:solidFill>
                  <a:srgbClr val="003388"/>
                </a:solidFill>
                <a:latin typeface="Arial" charset="0"/>
                <a:ea typeface="MS PGothic" pitchFamily="34" charset="-128"/>
              </a:defRPr>
            </a:lvl9pPr>
          </a:lstStyle>
          <a:p>
            <a:pPr>
              <a:spcBef>
                <a:spcPct val="0"/>
              </a:spcBef>
              <a:buFontTx/>
              <a:buNone/>
            </a:pPr>
            <a:endParaRPr lang="nb-NO" altLang="nb-NO" sz="1000"/>
          </a:p>
        </p:txBody>
      </p:sp>
    </p:spTree>
    <p:extLst>
      <p:ext uri="{BB962C8B-B14F-4D97-AF65-F5344CB8AC3E}">
        <p14:creationId xmlns:p14="http://schemas.microsoft.com/office/powerpoint/2010/main" val="234842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39141" y="533400"/>
            <a:ext cx="10462684" cy="914400"/>
          </a:xfrm>
        </p:spPr>
        <p:txBody>
          <a:bodyPr/>
          <a:lstStyle/>
          <a:p>
            <a:pPr algn="ctr" eaLnBrk="1" hangingPunct="1"/>
            <a:r>
              <a:rPr lang="nb-NO" altLang="nb-NO" sz="3200" dirty="0"/>
              <a:t>Hvem kan jeg kontakte for råd og bistand?</a:t>
            </a:r>
          </a:p>
        </p:txBody>
      </p:sp>
      <p:sp>
        <p:nvSpPr>
          <p:cNvPr id="17411" name="Rectangle 3"/>
          <p:cNvSpPr>
            <a:spLocks noGrp="1" noChangeArrowheads="1"/>
          </p:cNvSpPr>
          <p:nvPr>
            <p:ph type="body" idx="1"/>
          </p:nvPr>
        </p:nvSpPr>
        <p:spPr>
          <a:xfrm>
            <a:off x="1227015" y="1844675"/>
            <a:ext cx="9792677" cy="2808288"/>
          </a:xfrm>
        </p:spPr>
        <p:txBody>
          <a:bodyPr>
            <a:normAutofit/>
          </a:bodyPr>
          <a:lstStyle/>
          <a:p>
            <a:pPr marL="0" indent="0" eaLnBrk="1" hangingPunct="1">
              <a:buFontTx/>
              <a:buNone/>
              <a:defRPr/>
            </a:pPr>
            <a:r>
              <a:rPr lang="nb-NO" altLang="nb-NO" sz="2400" dirty="0">
                <a:solidFill>
                  <a:srgbClr val="002060"/>
                </a:solidFill>
              </a:rPr>
              <a:t>Ledere for enheter og ledergrupper kan for bistand kontakte:</a:t>
            </a:r>
          </a:p>
          <a:p>
            <a:pPr marL="0" indent="0" eaLnBrk="1" hangingPunct="1">
              <a:buFontTx/>
              <a:buNone/>
              <a:defRPr/>
            </a:pPr>
            <a:endParaRPr lang="nb-NO" altLang="nb-NO" sz="1200" dirty="0">
              <a:solidFill>
                <a:srgbClr val="002060"/>
              </a:solidFill>
            </a:endParaRPr>
          </a:p>
          <a:p>
            <a:pPr eaLnBrk="1" hangingPunct="1">
              <a:defRPr/>
            </a:pPr>
            <a:r>
              <a:rPr lang="nb-NO" altLang="nb-NO" sz="2400" dirty="0">
                <a:solidFill>
                  <a:srgbClr val="002060"/>
                </a:solidFill>
              </a:rPr>
              <a:t>HR i klinikk for råd, lederstøtte og prosessveiledning</a:t>
            </a:r>
          </a:p>
          <a:p>
            <a:pPr eaLnBrk="1" hangingPunct="1">
              <a:defRPr/>
            </a:pPr>
            <a:r>
              <a:rPr lang="nb-NO" altLang="nb-NO" sz="2400" dirty="0">
                <a:solidFill>
                  <a:srgbClr val="002060"/>
                </a:solidFill>
              </a:rPr>
              <a:t>Kvalitetsrådgiver ved spesielle spørsmål om pasientsikkerhet</a:t>
            </a:r>
          </a:p>
          <a:p>
            <a:pPr eaLnBrk="1" hangingPunct="1">
              <a:defRPr/>
            </a:pPr>
            <a:r>
              <a:rPr lang="nb-NO" altLang="nb-NO" sz="2400" dirty="0">
                <a:solidFill>
                  <a:srgbClr val="002060"/>
                </a:solidFill>
              </a:rPr>
              <a:t>Klinikkhovedverneombudet for råd</a:t>
            </a:r>
          </a:p>
          <a:p>
            <a:pPr eaLnBrk="1" hangingPunct="1">
              <a:defRPr/>
            </a:pPr>
            <a:r>
              <a:rPr lang="nb-NO" altLang="nb-NO" sz="2400" dirty="0">
                <a:solidFill>
                  <a:srgbClr val="002060"/>
                </a:solidFill>
              </a:rPr>
              <a:t>Arbeidsmiljøavdelingen for råd og bistand ved utvikling av arbeidsmiljøet</a:t>
            </a:r>
          </a:p>
        </p:txBody>
      </p:sp>
    </p:spTree>
    <p:extLst>
      <p:ext uri="{BB962C8B-B14F-4D97-AF65-F5344CB8AC3E}">
        <p14:creationId xmlns:p14="http://schemas.microsoft.com/office/powerpoint/2010/main" val="3529089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8200" y="365125"/>
            <a:ext cx="10298723" cy="729029"/>
          </a:xfrm>
        </p:spPr>
        <p:txBody>
          <a:bodyPr>
            <a:normAutofit/>
          </a:bodyPr>
          <a:lstStyle/>
          <a:p>
            <a:pPr algn="ctr" eaLnBrk="1" hangingPunct="1"/>
            <a:r>
              <a:rPr lang="nb-NO" altLang="nb-NO" sz="3600" dirty="0"/>
              <a:t>Lykke til med årets ForBedring!</a:t>
            </a:r>
          </a:p>
        </p:txBody>
      </p:sp>
      <p:sp>
        <p:nvSpPr>
          <p:cNvPr id="22531" name="Rectangle 3"/>
          <p:cNvSpPr>
            <a:spLocks noGrp="1" noChangeArrowheads="1"/>
          </p:cNvSpPr>
          <p:nvPr>
            <p:ph type="body" idx="1"/>
          </p:nvPr>
        </p:nvSpPr>
        <p:spPr>
          <a:xfrm>
            <a:off x="3146486" y="4487900"/>
            <a:ext cx="6310129" cy="1184275"/>
          </a:xfrm>
        </p:spPr>
        <p:txBody>
          <a:bodyPr/>
          <a:lstStyle/>
          <a:p>
            <a:pPr eaLnBrk="1" hangingPunct="1"/>
            <a:r>
              <a:rPr lang="nb-NO" altLang="nb-NO" dirty="0"/>
              <a:t>Ta kontakt dersom du har spørsmål.</a:t>
            </a:r>
          </a:p>
          <a:p>
            <a:pPr eaLnBrk="1" hangingPunct="1"/>
            <a:r>
              <a:rPr lang="nb-NO" altLang="nb-NO" dirty="0"/>
              <a:t>Bruk hverandre.</a:t>
            </a:r>
          </a:p>
        </p:txBody>
      </p:sp>
      <p:pic>
        <p:nvPicPr>
          <p:cNvPr id="4" name="Picture 2" descr="http://intranett.ous-hf.no/ikbViewer/Content/1103567/transformation=scale480x640/Fagfolk-pauserom1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163" y="1238922"/>
            <a:ext cx="5309760" cy="287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7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29791" y="630360"/>
            <a:ext cx="8135937" cy="914400"/>
          </a:xfrm>
        </p:spPr>
        <p:txBody>
          <a:bodyPr>
            <a:normAutofit/>
          </a:bodyPr>
          <a:lstStyle/>
          <a:p>
            <a:pPr algn="ctr" eaLnBrk="1" hangingPunct="1"/>
            <a:r>
              <a:rPr lang="nb-NO" altLang="nb-NO" sz="3600" dirty="0"/>
              <a:t>Formålet med ForBedring OUS</a:t>
            </a:r>
          </a:p>
        </p:txBody>
      </p:sp>
      <p:sp>
        <p:nvSpPr>
          <p:cNvPr id="3075" name="Rectangle 3"/>
          <p:cNvSpPr>
            <a:spLocks noGrp="1" noChangeArrowheads="1"/>
          </p:cNvSpPr>
          <p:nvPr>
            <p:ph type="body" idx="1"/>
          </p:nvPr>
        </p:nvSpPr>
        <p:spPr>
          <a:xfrm>
            <a:off x="2497138" y="2084654"/>
            <a:ext cx="7631113" cy="820615"/>
          </a:xfrm>
        </p:spPr>
        <p:txBody>
          <a:bodyPr/>
          <a:lstStyle/>
          <a:p>
            <a:pPr eaLnBrk="1" hangingPunct="1">
              <a:buFontTx/>
              <a:buNone/>
            </a:pPr>
            <a:r>
              <a:rPr lang="nb-NO" altLang="nb-NO" dirty="0"/>
              <a:t>I kortform: Dialog og lokalt forbedringsarbeid</a:t>
            </a:r>
          </a:p>
          <a:p>
            <a:pPr eaLnBrk="1" hangingPunct="1">
              <a:buFontTx/>
              <a:buNone/>
            </a:pPr>
            <a:endParaRPr lang="nb-NO" altLang="nb-NO" dirty="0"/>
          </a:p>
        </p:txBody>
      </p:sp>
    </p:spTree>
    <p:extLst>
      <p:ext uri="{BB962C8B-B14F-4D97-AF65-F5344CB8AC3E}">
        <p14:creationId xmlns:p14="http://schemas.microsoft.com/office/powerpoint/2010/main" val="372220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7240" y="197485"/>
            <a:ext cx="10149840" cy="1014095"/>
          </a:xfrm>
        </p:spPr>
        <p:txBody>
          <a:bodyPr>
            <a:noAutofit/>
          </a:bodyPr>
          <a:lstStyle/>
          <a:p>
            <a:pPr algn="ctr"/>
            <a:r>
              <a:rPr lang="nb-NO" sz="3600" dirty="0"/>
              <a:t>ForBedring 2026: Framdrift for enheter som ikke mottar resultatrapport</a:t>
            </a:r>
          </a:p>
        </p:txBody>
      </p:sp>
      <p:sp>
        <p:nvSpPr>
          <p:cNvPr id="3" name="Plassholder for innhold 2"/>
          <p:cNvSpPr>
            <a:spLocks noGrp="1"/>
          </p:cNvSpPr>
          <p:nvPr>
            <p:ph idx="1"/>
          </p:nvPr>
        </p:nvSpPr>
        <p:spPr>
          <a:xfrm>
            <a:off x="620785" y="1074420"/>
            <a:ext cx="10897299" cy="4511040"/>
          </a:xfrm>
        </p:spPr>
        <p:txBody>
          <a:bodyPr>
            <a:noAutofit/>
          </a:bodyPr>
          <a:lstStyle/>
          <a:p>
            <a:pPr lvl="0"/>
            <a:endParaRPr lang="nb-NO" sz="1000" dirty="0">
              <a:solidFill>
                <a:srgbClr val="003388"/>
              </a:solidFill>
              <a:latin typeface="Arial"/>
              <a:ea typeface="MS PGothic" pitchFamily="34" charset="-128"/>
            </a:endParaRPr>
          </a:p>
          <a:p>
            <a:pPr lvl="0"/>
            <a:endParaRPr lang="nb-NO" sz="1000" dirty="0">
              <a:solidFill>
                <a:srgbClr val="003388"/>
              </a:solidFill>
              <a:latin typeface="Arial"/>
              <a:ea typeface="MS PGothic" pitchFamily="34" charset="-128"/>
            </a:endParaRPr>
          </a:p>
          <a:p>
            <a:pPr lvl="0"/>
            <a:endParaRPr lang="nb-NO" sz="1000" dirty="0">
              <a:solidFill>
                <a:srgbClr val="003388"/>
              </a:solidFill>
              <a:latin typeface="Arial"/>
              <a:ea typeface="MS PGothic" pitchFamily="34" charset="-128"/>
            </a:endParaRPr>
          </a:p>
          <a:p>
            <a:pPr marL="0" lvl="0" indent="0">
              <a:buNone/>
            </a:pPr>
            <a:endParaRPr lang="nb-NO" sz="1000" dirty="0">
              <a:solidFill>
                <a:srgbClr val="003388"/>
              </a:solidFill>
              <a:latin typeface="Arial"/>
              <a:ea typeface="MS PGothic" pitchFamily="34" charset="-128"/>
            </a:endParaRPr>
          </a:p>
          <a:p>
            <a:pPr lvl="0"/>
            <a:endParaRPr lang="nb-NO" sz="1000" dirty="0">
              <a:solidFill>
                <a:srgbClr val="003388"/>
              </a:solidFill>
              <a:latin typeface="Arial"/>
              <a:ea typeface="MS PGothic" pitchFamily="34" charset="-128"/>
            </a:endParaRPr>
          </a:p>
        </p:txBody>
      </p:sp>
      <p:graphicFrame>
        <p:nvGraphicFramePr>
          <p:cNvPr id="5" name="Plassholder for innhold 3"/>
          <p:cNvGraphicFramePr>
            <a:graphicFrameLocks/>
          </p:cNvGraphicFramePr>
          <p:nvPr>
            <p:extLst>
              <p:ext uri="{D42A27DB-BD31-4B8C-83A1-F6EECF244321}">
                <p14:modId xmlns:p14="http://schemas.microsoft.com/office/powerpoint/2010/main" val="3681625260"/>
              </p:ext>
            </p:extLst>
          </p:nvPr>
        </p:nvGraphicFramePr>
        <p:xfrm>
          <a:off x="2493109" y="2088515"/>
          <a:ext cx="6330462" cy="1893998"/>
        </p:xfrm>
        <a:graphic>
          <a:graphicData uri="http://schemas.openxmlformats.org/drawingml/2006/table">
            <a:tbl>
              <a:tblPr firstRow="1" bandRow="1">
                <a:tableStyleId>{5C22544A-7EE6-4342-B048-85BDC9FD1C3A}</a:tableStyleId>
              </a:tblPr>
              <a:tblGrid>
                <a:gridCol w="4532922">
                  <a:extLst>
                    <a:ext uri="{9D8B030D-6E8A-4147-A177-3AD203B41FA5}">
                      <a16:colId xmlns:a16="http://schemas.microsoft.com/office/drawing/2014/main" val="20000"/>
                    </a:ext>
                  </a:extLst>
                </a:gridCol>
                <a:gridCol w="1797540">
                  <a:extLst>
                    <a:ext uri="{9D8B030D-6E8A-4147-A177-3AD203B41FA5}">
                      <a16:colId xmlns:a16="http://schemas.microsoft.com/office/drawing/2014/main" val="20001"/>
                    </a:ext>
                  </a:extLst>
                </a:gridCol>
              </a:tblGrid>
              <a:tr h="400759">
                <a:tc>
                  <a:txBody>
                    <a:bodyPr/>
                    <a:lstStyle/>
                    <a:p>
                      <a:r>
                        <a:rPr lang="nb-NO" dirty="0"/>
                        <a:t>Aktivitet</a:t>
                      </a:r>
                    </a:p>
                  </a:txBody>
                  <a:tcPr/>
                </a:tc>
                <a:tc>
                  <a:txBody>
                    <a:bodyPr/>
                    <a:lstStyle/>
                    <a:p>
                      <a:r>
                        <a:rPr lang="nb-NO" dirty="0"/>
                        <a:t>Frist</a:t>
                      </a:r>
                    </a:p>
                  </a:txBody>
                  <a:tcPr/>
                </a:tc>
                <a:extLst>
                  <a:ext uri="{0D108BD9-81ED-4DB2-BD59-A6C34878D82A}">
                    <a16:rowId xmlns:a16="http://schemas.microsoft.com/office/drawing/2014/main" val="10000"/>
                  </a:ext>
                </a:extLst>
              </a:tr>
              <a:tr h="8015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3388"/>
                          </a:solidFill>
                          <a:latin typeface="Arial"/>
                          <a:ea typeface="MS PGothic" pitchFamily="34" charset="-128"/>
                        </a:rPr>
                        <a:t>Gruppesamtalen ferdig gjennomført. </a:t>
                      </a:r>
                    </a:p>
                  </a:txBody>
                  <a:tcPr/>
                </a:tc>
                <a:tc>
                  <a:txBody>
                    <a:bodyPr/>
                    <a:lstStyle/>
                    <a:p>
                      <a:r>
                        <a:rPr lang="nb-NO" sz="1800" dirty="0">
                          <a:solidFill>
                            <a:srgbClr val="003388"/>
                          </a:solidFill>
                          <a:latin typeface="Arial"/>
                          <a:ea typeface="MS PGothic" pitchFamily="34" charset="-128"/>
                        </a:rPr>
                        <a:t>26. juni</a:t>
                      </a:r>
                      <a:endParaRPr lang="nb-NO" dirty="0"/>
                    </a:p>
                  </a:txBody>
                  <a:tcPr/>
                </a:tc>
                <a:extLst>
                  <a:ext uri="{0D108BD9-81ED-4DB2-BD59-A6C34878D82A}">
                    <a16:rowId xmlns:a16="http://schemas.microsoft.com/office/drawing/2014/main" val="10004"/>
                  </a:ext>
                </a:extLst>
              </a:tr>
              <a:tr h="691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3388"/>
                          </a:solidFill>
                          <a:latin typeface="Arial"/>
                          <a:ea typeface="MS PGothic" pitchFamily="34" charset="-128"/>
                        </a:rPr>
                        <a:t>Ferdig handlingsplan i </a:t>
                      </a:r>
                      <a:r>
                        <a:rPr lang="nb-NO" sz="1800" dirty="0" err="1">
                          <a:solidFill>
                            <a:srgbClr val="003388"/>
                          </a:solidFill>
                          <a:latin typeface="Arial"/>
                          <a:ea typeface="MS PGothic" pitchFamily="34" charset="-128"/>
                        </a:rPr>
                        <a:t>Achilles</a:t>
                      </a:r>
                      <a:endParaRPr lang="nb-NO" sz="1800" dirty="0">
                        <a:solidFill>
                          <a:srgbClr val="003388"/>
                        </a:solidFill>
                        <a:latin typeface="Arial"/>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3388"/>
                          </a:solidFill>
                          <a:latin typeface="Arial"/>
                          <a:ea typeface="MS PGothic" pitchFamily="34" charset="-128"/>
                        </a:rPr>
                        <a:t>18. september</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4144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eaLnBrk="1" hangingPunct="1"/>
            <a:r>
              <a:rPr lang="nb-NO" altLang="nb-NO" sz="3600" dirty="0"/>
              <a:t>Gruppesamtalen</a:t>
            </a:r>
          </a:p>
        </p:txBody>
      </p:sp>
      <p:pic>
        <p:nvPicPr>
          <p:cNvPr id="10243" name="Picture 4" descr="BD04924_"/>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65651" y="1878014"/>
            <a:ext cx="2525713" cy="340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05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40303" y="306754"/>
            <a:ext cx="7920038" cy="914400"/>
          </a:xfrm>
        </p:spPr>
        <p:txBody>
          <a:bodyPr/>
          <a:lstStyle/>
          <a:p>
            <a:pPr algn="ctr" eaLnBrk="1" hangingPunct="1"/>
            <a:r>
              <a:rPr lang="nb-NO" altLang="nb-NO" sz="2800" dirty="0"/>
              <a:t>Forberedelse før gruppesamtalen</a:t>
            </a:r>
          </a:p>
        </p:txBody>
      </p:sp>
      <p:sp>
        <p:nvSpPr>
          <p:cNvPr id="11267" name="Rectangle 3"/>
          <p:cNvSpPr>
            <a:spLocks noGrp="1" noChangeArrowheads="1"/>
          </p:cNvSpPr>
          <p:nvPr>
            <p:ph type="body" idx="1"/>
          </p:nvPr>
        </p:nvSpPr>
        <p:spPr>
          <a:xfrm>
            <a:off x="838200" y="1305169"/>
            <a:ext cx="10515600" cy="4181232"/>
          </a:xfrm>
        </p:spPr>
        <p:txBody>
          <a:bodyPr>
            <a:noAutofit/>
          </a:bodyPr>
          <a:lstStyle/>
          <a:p>
            <a:r>
              <a:rPr lang="nb-NO" altLang="nb-NO" sz="2400" dirty="0"/>
              <a:t>Verneombudet tas med på råd under planlegging av gruppesamtalen</a:t>
            </a:r>
          </a:p>
          <a:p>
            <a:r>
              <a:rPr lang="nb-NO" altLang="nb-NO" sz="2400" dirty="0"/>
              <a:t>Informer medarbeiderne i god tid før gruppesamtalen om tid, sted og opplegg </a:t>
            </a:r>
          </a:p>
          <a:p>
            <a:r>
              <a:rPr lang="nb-NO" altLang="nb-NO" sz="2400" dirty="0"/>
              <a:t>Dersom enheten har en resultatrapport fra forrige år, gi medarbeiderne mulighet til å lese rapporten</a:t>
            </a:r>
          </a:p>
          <a:p>
            <a:r>
              <a:rPr lang="nb-NO" altLang="nb-NO" sz="2400" dirty="0"/>
              <a:t>Dersom enheten har en HMS-handlingsplan fra forrige år, gi medarbeiderne mulighet til å lese handlingsplanen</a:t>
            </a:r>
          </a:p>
          <a:p>
            <a:r>
              <a:rPr lang="nb-NO" altLang="nb-NO" sz="2400" dirty="0"/>
              <a:t>Gi medarbeidere som ikke kan delta på selve gruppesamtalen mulighet til å komme med innspill før gruppesamtalen</a:t>
            </a:r>
          </a:p>
          <a:p>
            <a:pPr marL="0" indent="0">
              <a:buNone/>
            </a:pPr>
            <a:r>
              <a:rPr lang="nb-NO" altLang="nb-NO" sz="2400" dirty="0"/>
              <a:t> </a:t>
            </a:r>
          </a:p>
          <a:p>
            <a:pPr lvl="1"/>
            <a:endParaRPr lang="nb-NO" altLang="nb-NO" sz="2000" dirty="0"/>
          </a:p>
        </p:txBody>
      </p:sp>
    </p:spTree>
    <p:extLst>
      <p:ext uri="{BB962C8B-B14F-4D97-AF65-F5344CB8AC3E}">
        <p14:creationId xmlns:p14="http://schemas.microsoft.com/office/powerpoint/2010/main" val="89481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 y="321310"/>
            <a:ext cx="11788140" cy="638810"/>
          </a:xfrm>
        </p:spPr>
        <p:txBody>
          <a:bodyPr/>
          <a:lstStyle/>
          <a:p>
            <a:pPr algn="ctr" eaLnBrk="1" hangingPunct="1"/>
            <a:r>
              <a:rPr lang="nb-NO" altLang="nb-NO" sz="2800" b="1" dirty="0"/>
              <a:t>Råd for gjennomføring av gruppesamtalen</a:t>
            </a:r>
          </a:p>
        </p:txBody>
      </p:sp>
      <p:sp>
        <p:nvSpPr>
          <p:cNvPr id="45059" name="Rectangle 3"/>
          <p:cNvSpPr>
            <a:spLocks noGrp="1" noChangeArrowheads="1"/>
          </p:cNvSpPr>
          <p:nvPr>
            <p:ph type="body" idx="1"/>
          </p:nvPr>
        </p:nvSpPr>
        <p:spPr>
          <a:xfrm>
            <a:off x="898769" y="1031631"/>
            <a:ext cx="10347570" cy="4884614"/>
          </a:xfrm>
        </p:spPr>
        <p:txBody>
          <a:bodyPr>
            <a:normAutofit fontScale="92500" lnSpcReduction="10000"/>
          </a:bodyPr>
          <a:lstStyle/>
          <a:p>
            <a:pPr>
              <a:lnSpc>
                <a:spcPct val="80000"/>
              </a:lnSpc>
              <a:defRPr/>
            </a:pPr>
            <a:r>
              <a:rPr lang="nb-NO" altLang="nb-NO" sz="2000" dirty="0">
                <a:solidFill>
                  <a:srgbClr val="002060"/>
                </a:solidFill>
              </a:rPr>
              <a:t>Få flest mulig med på samtalen. Del opp større grupper: Samtalen fungerer best i mindre grupper på 4-7 personer. I plenum deltar alle.</a:t>
            </a:r>
          </a:p>
          <a:p>
            <a:pPr marL="0" indent="0">
              <a:lnSpc>
                <a:spcPct val="80000"/>
              </a:lnSpc>
              <a:buNone/>
              <a:defRPr/>
            </a:pPr>
            <a:endParaRPr lang="nb-NO" altLang="nb-NO" sz="2000" dirty="0">
              <a:solidFill>
                <a:srgbClr val="002060"/>
              </a:solidFill>
            </a:endParaRPr>
          </a:p>
          <a:p>
            <a:pPr eaLnBrk="1" hangingPunct="1">
              <a:lnSpc>
                <a:spcPct val="80000"/>
              </a:lnSpc>
              <a:defRPr/>
            </a:pPr>
            <a:r>
              <a:rPr lang="nb-NO" altLang="nb-NO" sz="2000" dirty="0">
                <a:solidFill>
                  <a:srgbClr val="002060"/>
                </a:solidFill>
              </a:rPr>
              <a:t>Gi deltakerne god nok tid</a:t>
            </a:r>
          </a:p>
          <a:p>
            <a:pPr eaLnBrk="1" hangingPunct="1">
              <a:lnSpc>
                <a:spcPct val="80000"/>
              </a:lnSpc>
              <a:defRPr/>
            </a:pPr>
            <a:endParaRPr lang="nb-NO" altLang="nb-NO" sz="2000" dirty="0">
              <a:solidFill>
                <a:srgbClr val="002060"/>
              </a:solidFill>
            </a:endParaRPr>
          </a:p>
          <a:p>
            <a:pPr eaLnBrk="1" hangingPunct="1">
              <a:lnSpc>
                <a:spcPct val="80000"/>
              </a:lnSpc>
              <a:defRPr/>
            </a:pPr>
            <a:r>
              <a:rPr lang="nb-NO" altLang="nb-NO" sz="2000" dirty="0">
                <a:solidFill>
                  <a:srgbClr val="002060"/>
                </a:solidFill>
              </a:rPr>
              <a:t>Oppfordre den enkelte til å si ifra om det hun/han/hen ser som viktigst</a:t>
            </a:r>
          </a:p>
          <a:p>
            <a:pPr>
              <a:lnSpc>
                <a:spcPct val="80000"/>
              </a:lnSpc>
              <a:defRPr/>
            </a:pPr>
            <a:endParaRPr lang="nb-NO" altLang="nb-NO" sz="2000" dirty="0">
              <a:solidFill>
                <a:srgbClr val="002060"/>
              </a:solidFill>
            </a:endParaRPr>
          </a:p>
          <a:p>
            <a:pPr>
              <a:lnSpc>
                <a:spcPct val="80000"/>
              </a:lnSpc>
              <a:defRPr/>
            </a:pPr>
            <a:r>
              <a:rPr lang="nb-NO" altLang="nb-NO" sz="2000" dirty="0">
                <a:solidFill>
                  <a:srgbClr val="002060"/>
                </a:solidFill>
              </a:rPr>
              <a:t>Hold hovedfokus på det enheten selv har kontroll over og kan gjøre noe med</a:t>
            </a:r>
          </a:p>
          <a:p>
            <a:pPr eaLnBrk="1" hangingPunct="1">
              <a:lnSpc>
                <a:spcPct val="80000"/>
              </a:lnSpc>
              <a:defRPr/>
            </a:pPr>
            <a:endParaRPr lang="nb-NO" altLang="nb-NO" sz="2000" dirty="0">
              <a:solidFill>
                <a:srgbClr val="002060"/>
              </a:solidFill>
            </a:endParaRPr>
          </a:p>
          <a:p>
            <a:pPr>
              <a:lnSpc>
                <a:spcPct val="80000"/>
              </a:lnSpc>
              <a:defRPr/>
            </a:pPr>
            <a:r>
              <a:rPr lang="nb-NO" altLang="nb-NO" sz="2000" dirty="0">
                <a:solidFill>
                  <a:srgbClr val="002060"/>
                </a:solidFill>
              </a:rPr>
              <a:t>Vurder å bruke ”gule-lapper-metoden” for å få fram flest mulig innspill fra medarbeiderne</a:t>
            </a:r>
          </a:p>
          <a:p>
            <a:pPr eaLnBrk="1" hangingPunct="1">
              <a:lnSpc>
                <a:spcPct val="80000"/>
              </a:lnSpc>
              <a:defRPr/>
            </a:pPr>
            <a:endParaRPr lang="nb-NO" altLang="nb-NO" sz="2000" dirty="0">
              <a:solidFill>
                <a:srgbClr val="002060"/>
              </a:solidFill>
            </a:endParaRPr>
          </a:p>
          <a:p>
            <a:pPr eaLnBrk="1" hangingPunct="1">
              <a:lnSpc>
                <a:spcPct val="80000"/>
              </a:lnSpc>
              <a:defRPr/>
            </a:pPr>
            <a:r>
              <a:rPr lang="nb-NO" altLang="nb-NO" sz="2000" dirty="0">
                <a:solidFill>
                  <a:srgbClr val="002060"/>
                </a:solidFill>
              </a:rPr>
              <a:t>Ta sikte på å komme til enighet, men benytt gjerne avstemning under prioriteringen dersom gruppen ikke kommer til enighet. Alle stemmer teller likt.</a:t>
            </a:r>
          </a:p>
          <a:p>
            <a:pPr eaLnBrk="1" hangingPunct="1">
              <a:lnSpc>
                <a:spcPct val="80000"/>
              </a:lnSpc>
              <a:defRPr/>
            </a:pPr>
            <a:endParaRPr lang="nb-NO" altLang="nb-NO" sz="2000" dirty="0">
              <a:solidFill>
                <a:srgbClr val="002060"/>
              </a:solidFill>
            </a:endParaRPr>
          </a:p>
          <a:p>
            <a:pPr eaLnBrk="1" hangingPunct="1">
              <a:lnSpc>
                <a:spcPct val="80000"/>
              </a:lnSpc>
              <a:defRPr/>
            </a:pPr>
            <a:r>
              <a:rPr lang="nb-NO" altLang="nb-NO" sz="2000" dirty="0">
                <a:solidFill>
                  <a:srgbClr val="002060"/>
                </a:solidFill>
              </a:rPr>
              <a:t>Skriv oppsummering fra møtene</a:t>
            </a:r>
          </a:p>
          <a:p>
            <a:pPr marL="0" indent="0" eaLnBrk="1" hangingPunct="1">
              <a:lnSpc>
                <a:spcPct val="80000"/>
              </a:lnSpc>
              <a:buFontTx/>
              <a:buNone/>
              <a:defRPr/>
            </a:pPr>
            <a:endParaRPr lang="nb-NO" altLang="nb-NO" sz="1100" dirty="0">
              <a:solidFill>
                <a:srgbClr val="002060"/>
              </a:solidFill>
            </a:endParaRPr>
          </a:p>
          <a:p>
            <a:pPr marL="0" indent="0" eaLnBrk="1" hangingPunct="1">
              <a:lnSpc>
                <a:spcPct val="80000"/>
              </a:lnSpc>
              <a:buFontTx/>
              <a:buNone/>
              <a:defRPr/>
            </a:pPr>
            <a:endParaRPr lang="nb-NO" altLang="nb-NO" sz="1800" dirty="0"/>
          </a:p>
        </p:txBody>
      </p:sp>
    </p:spTree>
    <p:extLst>
      <p:ext uri="{BB962C8B-B14F-4D97-AF65-F5344CB8AC3E}">
        <p14:creationId xmlns:p14="http://schemas.microsoft.com/office/powerpoint/2010/main" val="4238041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altLang="nb-NO" sz="2800" dirty="0"/>
              <a:t>Råd for ferdigstilling av handlingsplanen</a:t>
            </a:r>
            <a:endParaRPr lang="nb-NO" dirty="0"/>
          </a:p>
        </p:txBody>
      </p:sp>
      <p:sp>
        <p:nvSpPr>
          <p:cNvPr id="3" name="Plassholder for innhold 2"/>
          <p:cNvSpPr>
            <a:spLocks noGrp="1"/>
          </p:cNvSpPr>
          <p:nvPr>
            <p:ph idx="1"/>
          </p:nvPr>
        </p:nvSpPr>
        <p:spPr>
          <a:xfrm>
            <a:off x="838200" y="1547447"/>
            <a:ext cx="10515600" cy="3938954"/>
          </a:xfrm>
        </p:spPr>
        <p:txBody>
          <a:bodyPr>
            <a:normAutofit fontScale="92500" lnSpcReduction="10000"/>
          </a:bodyPr>
          <a:lstStyle/>
          <a:p>
            <a:pPr lvl="0">
              <a:lnSpc>
                <a:spcPct val="80000"/>
              </a:lnSpc>
              <a:defRPr/>
            </a:pPr>
            <a:r>
              <a:rPr lang="nb-NO" altLang="nb-NO" sz="2000" dirty="0">
                <a:solidFill>
                  <a:srgbClr val="002060"/>
                </a:solidFill>
              </a:rPr>
              <a:t>Gruppen trenger tilstrekkelig tid til å utarbeide SMARTE tiltak: Spesifikke, Målbare, Attraktive, Realistiske, Tidsbaserte, Enkle</a:t>
            </a:r>
          </a:p>
          <a:p>
            <a:pPr lvl="0">
              <a:lnSpc>
                <a:spcPct val="80000"/>
              </a:lnSpc>
              <a:defRPr/>
            </a:pPr>
            <a:endParaRPr lang="nb-NO" altLang="nb-NO" sz="2000" dirty="0">
              <a:solidFill>
                <a:srgbClr val="002060"/>
              </a:solidFill>
            </a:endParaRPr>
          </a:p>
          <a:p>
            <a:pPr lvl="0">
              <a:lnSpc>
                <a:spcPct val="80000"/>
              </a:lnSpc>
              <a:defRPr/>
            </a:pPr>
            <a:r>
              <a:rPr lang="nb-NO" altLang="nb-NO" sz="2000" dirty="0">
                <a:solidFill>
                  <a:srgbClr val="002060"/>
                </a:solidFill>
              </a:rPr>
              <a:t>Det kan nedsettes en representativ arbeidsgruppe som ferdigstiller et forslag til handlingsplan</a:t>
            </a:r>
          </a:p>
          <a:p>
            <a:pPr lvl="0">
              <a:lnSpc>
                <a:spcPct val="80000"/>
              </a:lnSpc>
              <a:defRPr/>
            </a:pPr>
            <a:endParaRPr lang="nb-NO" altLang="nb-NO" sz="2000" dirty="0">
              <a:solidFill>
                <a:srgbClr val="002060"/>
              </a:solidFill>
            </a:endParaRPr>
          </a:p>
          <a:p>
            <a:pPr lvl="0">
              <a:lnSpc>
                <a:spcPct val="80000"/>
              </a:lnSpc>
              <a:defRPr/>
            </a:pPr>
            <a:r>
              <a:rPr lang="nb-NO" altLang="nb-NO" sz="2000" dirty="0">
                <a:solidFill>
                  <a:srgbClr val="002060"/>
                </a:solidFill>
              </a:rPr>
              <a:t>Legg fram gruppens forslag til handlingsplan for medarbeiderne og etterspør/oppfordre til innspill</a:t>
            </a:r>
          </a:p>
          <a:p>
            <a:pPr lvl="0">
              <a:lnSpc>
                <a:spcPct val="80000"/>
              </a:lnSpc>
              <a:defRPr/>
            </a:pPr>
            <a:endParaRPr lang="nb-NO" altLang="nb-NO" sz="2000" dirty="0">
              <a:solidFill>
                <a:srgbClr val="002060"/>
              </a:solidFill>
            </a:endParaRPr>
          </a:p>
          <a:p>
            <a:pPr lvl="0">
              <a:lnSpc>
                <a:spcPct val="80000"/>
              </a:lnSpc>
              <a:defRPr/>
            </a:pPr>
            <a:r>
              <a:rPr lang="nb-NO" altLang="nb-NO" sz="2000" dirty="0">
                <a:solidFill>
                  <a:srgbClr val="002060"/>
                </a:solidFill>
              </a:rPr>
              <a:t>Juster planen på bakgrunn av innspillene</a:t>
            </a:r>
          </a:p>
          <a:p>
            <a:pPr lvl="0">
              <a:lnSpc>
                <a:spcPct val="80000"/>
              </a:lnSpc>
              <a:defRPr/>
            </a:pPr>
            <a:endParaRPr lang="nb-NO" altLang="nb-NO" sz="2000" dirty="0">
              <a:solidFill>
                <a:srgbClr val="002060"/>
              </a:solidFill>
            </a:endParaRPr>
          </a:p>
          <a:p>
            <a:pPr lvl="0">
              <a:lnSpc>
                <a:spcPct val="80000"/>
              </a:lnSpc>
              <a:defRPr/>
            </a:pPr>
            <a:r>
              <a:rPr lang="nb-NO" altLang="nb-NO" sz="2000" dirty="0">
                <a:solidFill>
                  <a:srgbClr val="002060"/>
                </a:solidFill>
              </a:rPr>
              <a:t>Leder godkjenner handlingsplanen. Verneombudet skal tas med på råd.</a:t>
            </a:r>
          </a:p>
          <a:p>
            <a:pPr lvl="0">
              <a:lnSpc>
                <a:spcPct val="80000"/>
              </a:lnSpc>
              <a:defRPr/>
            </a:pPr>
            <a:endParaRPr lang="nb-NO" altLang="nb-NO" sz="2000" dirty="0">
              <a:solidFill>
                <a:srgbClr val="002060"/>
              </a:solidFill>
            </a:endParaRPr>
          </a:p>
          <a:p>
            <a:pPr lvl="0">
              <a:lnSpc>
                <a:spcPct val="80000"/>
              </a:lnSpc>
              <a:defRPr/>
            </a:pPr>
            <a:r>
              <a:rPr lang="nb-NO" altLang="nb-NO" sz="2000" dirty="0">
                <a:solidFill>
                  <a:srgbClr val="002060"/>
                </a:solidFill>
              </a:rPr>
              <a:t>Handlingsplanen føres inn i </a:t>
            </a:r>
            <a:r>
              <a:rPr lang="nb-NO" altLang="nb-NO" sz="2000" dirty="0" err="1">
                <a:solidFill>
                  <a:srgbClr val="002060"/>
                </a:solidFill>
              </a:rPr>
              <a:t>Achilles</a:t>
            </a:r>
            <a:r>
              <a:rPr lang="nb-NO" altLang="nb-NO" sz="2000" dirty="0">
                <a:solidFill>
                  <a:srgbClr val="002060"/>
                </a:solidFill>
              </a:rPr>
              <a:t>. Det oppfordres til bruk av forbedringstavle.</a:t>
            </a:r>
          </a:p>
          <a:p>
            <a:endParaRPr lang="nb-NO" dirty="0"/>
          </a:p>
        </p:txBody>
      </p:sp>
    </p:spTree>
    <p:extLst>
      <p:ext uri="{BB962C8B-B14F-4D97-AF65-F5344CB8AC3E}">
        <p14:creationId xmlns:p14="http://schemas.microsoft.com/office/powerpoint/2010/main" val="16863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nb-NO" altLang="nb-NO"/>
              <a:t>Gjennomføring i ledergrupper</a:t>
            </a:r>
          </a:p>
        </p:txBody>
      </p:sp>
      <p:sp>
        <p:nvSpPr>
          <p:cNvPr id="13315" name="Rectangle 3"/>
          <p:cNvSpPr>
            <a:spLocks noGrp="1" noChangeArrowheads="1"/>
          </p:cNvSpPr>
          <p:nvPr>
            <p:ph type="body" idx="1"/>
          </p:nvPr>
        </p:nvSpPr>
        <p:spPr>
          <a:xfrm>
            <a:off x="1094154" y="1750647"/>
            <a:ext cx="9980246" cy="3296018"/>
          </a:xfrm>
        </p:spPr>
        <p:txBody>
          <a:bodyPr/>
          <a:lstStyle/>
          <a:p>
            <a:pPr eaLnBrk="1" hangingPunct="1"/>
            <a:r>
              <a:rPr lang="nb-NO" altLang="nb-NO" sz="2400" dirty="0"/>
              <a:t>Alle ledere som er overordnet andre ledere, skal gjennomføre gruppesamtale i sin ledergruppe</a:t>
            </a:r>
          </a:p>
          <a:p>
            <a:pPr eaLnBrk="1" hangingPunct="1"/>
            <a:endParaRPr lang="nb-NO" altLang="nb-NO" sz="2400" dirty="0"/>
          </a:p>
          <a:p>
            <a:pPr eaLnBrk="1" hangingPunct="1"/>
            <a:r>
              <a:rPr lang="nb-NO" altLang="nb-NO" sz="2400" dirty="0"/>
              <a:t>Leder planlegger gjennomføringen og informerer aktuelle verneombud om planene</a:t>
            </a:r>
          </a:p>
          <a:p>
            <a:pPr eaLnBrk="1" hangingPunct="1"/>
            <a:endParaRPr lang="nb-NO" altLang="nb-NO" sz="2400" dirty="0"/>
          </a:p>
          <a:p>
            <a:pPr eaLnBrk="1" hangingPunct="1"/>
            <a:r>
              <a:rPr lang="nb-NO" altLang="nb-NO" sz="2400" dirty="0"/>
              <a:t>Leder tar utgangspunkt i veiledningen og tilpasser opplegget til egen gruppe</a:t>
            </a:r>
          </a:p>
          <a:p>
            <a:pPr eaLnBrk="1" hangingPunct="1">
              <a:buFontTx/>
              <a:buNone/>
            </a:pPr>
            <a:endParaRPr lang="nb-NO" altLang="nb-NO" dirty="0"/>
          </a:p>
        </p:txBody>
      </p:sp>
    </p:spTree>
    <p:extLst>
      <p:ext uri="{BB962C8B-B14F-4D97-AF65-F5344CB8AC3E}">
        <p14:creationId xmlns:p14="http://schemas.microsoft.com/office/powerpoint/2010/main" val="214912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79650" y="188913"/>
            <a:ext cx="7239000" cy="914400"/>
          </a:xfrm>
        </p:spPr>
        <p:txBody>
          <a:bodyPr>
            <a:normAutofit/>
          </a:bodyPr>
          <a:lstStyle/>
          <a:p>
            <a:pPr algn="ctr" eaLnBrk="1" hangingPunct="1"/>
            <a:r>
              <a:rPr lang="nb-NO" altLang="nb-NO" sz="3600" dirty="0"/>
              <a:t>Agenda for gruppesamtalen</a:t>
            </a:r>
          </a:p>
        </p:txBody>
      </p:sp>
      <p:graphicFrame>
        <p:nvGraphicFramePr>
          <p:cNvPr id="47152" name="Group 48"/>
          <p:cNvGraphicFramePr>
            <a:graphicFrameLocks noGrp="1"/>
          </p:cNvGraphicFramePr>
          <p:nvPr>
            <p:ph idx="1"/>
            <p:extLst>
              <p:ext uri="{D42A27DB-BD31-4B8C-83A1-F6EECF244321}">
                <p14:modId xmlns:p14="http://schemas.microsoft.com/office/powerpoint/2010/main" val="3298004979"/>
              </p:ext>
            </p:extLst>
          </p:nvPr>
        </p:nvGraphicFramePr>
        <p:xfrm>
          <a:off x="1245089" y="1009407"/>
          <a:ext cx="9308122" cy="4752976"/>
        </p:xfrm>
        <a:graphic>
          <a:graphicData uri="http://schemas.openxmlformats.org/drawingml/2006/table">
            <a:tbl>
              <a:tblPr/>
              <a:tblGrid>
                <a:gridCol w="722978">
                  <a:extLst>
                    <a:ext uri="{9D8B030D-6E8A-4147-A177-3AD203B41FA5}">
                      <a16:colId xmlns:a16="http://schemas.microsoft.com/office/drawing/2014/main" val="20000"/>
                    </a:ext>
                  </a:extLst>
                </a:gridCol>
                <a:gridCol w="6316358">
                  <a:extLst>
                    <a:ext uri="{9D8B030D-6E8A-4147-A177-3AD203B41FA5}">
                      <a16:colId xmlns:a16="http://schemas.microsoft.com/office/drawing/2014/main" val="20001"/>
                    </a:ext>
                  </a:extLst>
                </a:gridCol>
                <a:gridCol w="1174148">
                  <a:extLst>
                    <a:ext uri="{9D8B030D-6E8A-4147-A177-3AD203B41FA5}">
                      <a16:colId xmlns:a16="http://schemas.microsoft.com/office/drawing/2014/main" val="20002"/>
                    </a:ext>
                  </a:extLst>
                </a:gridCol>
                <a:gridCol w="1094638">
                  <a:extLst>
                    <a:ext uri="{9D8B030D-6E8A-4147-A177-3AD203B41FA5}">
                      <a16:colId xmlns:a16="http://schemas.microsoft.com/office/drawing/2014/main" val="20003"/>
                    </a:ext>
                  </a:extLst>
                </a:gridCol>
              </a:tblGrid>
              <a:tr h="476250">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Steg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Aktivitet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Ansvar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Frist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9925">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200" b="1" i="0" u="none" strike="noStrike" cap="none" normalizeH="0" baseline="0" dirty="0">
                          <a:ln>
                            <a:noFill/>
                          </a:ln>
                          <a:solidFill>
                            <a:srgbClr val="003388"/>
                          </a:solidFill>
                          <a:effectLst/>
                          <a:latin typeface="Arial" charset="0"/>
                          <a:ea typeface="MS PGothic" pitchFamily="34" charset="-128"/>
                        </a:rPr>
                        <a:t>Innledning:</a:t>
                      </a:r>
                      <a:r>
                        <a:rPr kumimoji="0" lang="nb-NO" altLang="nb-NO" sz="1200" b="0" i="0" u="none" strike="noStrike" cap="none" normalizeH="0" baseline="0" dirty="0">
                          <a:ln>
                            <a:noFill/>
                          </a:ln>
                          <a:solidFill>
                            <a:srgbClr val="003388"/>
                          </a:solidFill>
                          <a:effectLst/>
                          <a:latin typeface="Arial" charset="0"/>
                          <a:ea typeface="MS PGothic" pitchFamily="34" charset="-128"/>
                        </a:rPr>
                        <a:t> Hensikt, steg og tidsplan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3425">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dirty="0">
                          <a:ln>
                            <a:noFill/>
                          </a:ln>
                          <a:solidFill>
                            <a:srgbClr val="003388"/>
                          </a:solidFill>
                          <a:effectLst/>
                          <a:latin typeface="Arial" charset="0"/>
                          <a:ea typeface="MS PGothic" pitchFamily="34" charset="-128"/>
                        </a:rPr>
                        <a:t>Gruppearbeid 1:</a:t>
                      </a:r>
                      <a:r>
                        <a:rPr kumimoji="0" lang="nb-NO" altLang="nb-NO" sz="1400" b="0" i="0" u="none" strike="noStrike" cap="none" normalizeH="0" baseline="0" dirty="0">
                          <a:ln>
                            <a:noFill/>
                          </a:ln>
                          <a:solidFill>
                            <a:srgbClr val="003388"/>
                          </a:solidFill>
                          <a:effectLst/>
                          <a:latin typeface="Arial" charset="0"/>
                          <a:ea typeface="MS PGothic" pitchFamily="34" charset="-128"/>
                        </a:rPr>
                        <a:t> Forslag til bevarings- og forbedringsområder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3425">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dirty="0">
                          <a:ln>
                            <a:noFill/>
                          </a:ln>
                          <a:solidFill>
                            <a:srgbClr val="003388"/>
                          </a:solidFill>
                          <a:effectLst/>
                          <a:latin typeface="Arial" charset="0"/>
                          <a:ea typeface="MS PGothic" pitchFamily="34" charset="-128"/>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Plenum 1:</a:t>
                      </a:r>
                      <a:r>
                        <a:rPr kumimoji="0" lang="nb-NO" altLang="nb-NO" sz="1400" b="0" i="0" u="none" strike="noStrike" cap="none" normalizeH="0" baseline="0">
                          <a:ln>
                            <a:noFill/>
                          </a:ln>
                          <a:solidFill>
                            <a:srgbClr val="003388"/>
                          </a:solidFill>
                          <a:effectLst/>
                          <a:latin typeface="Arial" charset="0"/>
                          <a:ea typeface="MS PGothic" pitchFamily="34" charset="-128"/>
                        </a:rPr>
                        <a:t> Presentasjon og prioritering av bevarings- og forbedringsområder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1838">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dirty="0">
                          <a:ln>
                            <a:noFill/>
                          </a:ln>
                          <a:solidFill>
                            <a:srgbClr val="003388"/>
                          </a:solidFill>
                          <a:effectLst/>
                          <a:latin typeface="Arial" charset="0"/>
                          <a:ea typeface="MS PGothic" pitchFamily="34" charset="-128"/>
                        </a:rPr>
                        <a:t>Gruppearbeid 2:</a:t>
                      </a:r>
                      <a:r>
                        <a:rPr kumimoji="0" lang="nb-NO" altLang="nb-NO" sz="1400" b="0" i="0" u="none" strike="noStrike" cap="none" normalizeH="0" baseline="0" dirty="0">
                          <a:ln>
                            <a:noFill/>
                          </a:ln>
                          <a:solidFill>
                            <a:srgbClr val="003388"/>
                          </a:solidFill>
                          <a:effectLst/>
                          <a:latin typeface="Arial" charset="0"/>
                          <a:ea typeface="MS PGothic" pitchFamily="34" charset="-128"/>
                        </a:rPr>
                        <a:t> Forslag til tiltak – ta om mulig utgangspunkt i nåværende HMS handlingsplan og foreslå nye og reviderte tiltak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1513">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Plenum 2:</a:t>
                      </a:r>
                      <a:r>
                        <a:rPr kumimoji="0" lang="nb-NO" altLang="nb-NO" sz="1400" b="0" i="0" u="none" strike="noStrike" cap="none" normalizeH="0" baseline="0">
                          <a:ln>
                            <a:noFill/>
                          </a:ln>
                          <a:solidFill>
                            <a:srgbClr val="003388"/>
                          </a:solidFill>
                          <a:effectLst/>
                          <a:latin typeface="Arial" charset="0"/>
                          <a:ea typeface="MS PGothic" pitchFamily="34" charset="-128"/>
                        </a:rPr>
                        <a:t> Presentasjon og prioritering av tiltak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6600">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b-NO" altLang="nb-NO" sz="1400" b="1" i="0" u="none" strike="noStrike" cap="none" normalizeH="0" baseline="0">
                          <a:ln>
                            <a:noFill/>
                          </a:ln>
                          <a:solidFill>
                            <a:srgbClr val="003388"/>
                          </a:solidFill>
                          <a:effectLst/>
                          <a:latin typeface="Arial" charset="0"/>
                          <a:ea typeface="MS PGothic" pitchFamily="34" charset="-128"/>
                        </a:rPr>
                        <a:t>Oppsummering og videre framdrift</a:t>
                      </a:r>
                      <a:r>
                        <a:rPr kumimoji="0" lang="nb-NO" altLang="nb-NO" sz="1400" b="0" i="0" u="none" strike="noStrike" cap="none" normalizeH="0" baseline="0">
                          <a:ln>
                            <a:noFill/>
                          </a:ln>
                          <a:solidFill>
                            <a:srgbClr val="003388"/>
                          </a:solidFill>
                          <a:effectLst/>
                          <a:latin typeface="Arial" charset="0"/>
                          <a:ea typeface="MS PGothic" pitchFamily="34" charset="-128"/>
                        </a:rPr>
                        <a:t>, inkludert plan for ferdigstilling av handlingsplanen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000">
                          <a:solidFill>
                            <a:srgbClr val="003388"/>
                          </a:solidFill>
                          <a:latin typeface="Arial" charset="0"/>
                          <a:ea typeface="MS PGothic" pitchFamily="34" charset="-128"/>
                        </a:defRPr>
                      </a:lvl1pPr>
                      <a:lvl2pPr>
                        <a:spcBef>
                          <a:spcPct val="20000"/>
                        </a:spcBef>
                        <a:defRPr>
                          <a:solidFill>
                            <a:srgbClr val="003388"/>
                          </a:solidFill>
                          <a:latin typeface="Arial" charset="0"/>
                          <a:ea typeface="MS PGothic" pitchFamily="34" charset="-128"/>
                        </a:defRPr>
                      </a:lvl2pPr>
                      <a:lvl3pPr>
                        <a:spcBef>
                          <a:spcPct val="20000"/>
                        </a:spcBef>
                        <a:buFont typeface="Wingdings" pitchFamily="2" charset="2"/>
                        <a:defRPr sz="1600">
                          <a:solidFill>
                            <a:srgbClr val="003388"/>
                          </a:solidFill>
                          <a:latin typeface="Arial" charset="0"/>
                          <a:ea typeface="MS PGothic" pitchFamily="34" charset="-128"/>
                        </a:defRPr>
                      </a:lvl3pPr>
                      <a:lvl4pPr>
                        <a:spcBef>
                          <a:spcPct val="20000"/>
                        </a:spcBef>
                        <a:defRPr sz="2400">
                          <a:solidFill>
                            <a:srgbClr val="003388"/>
                          </a:solidFill>
                          <a:latin typeface="Arial" charset="0"/>
                          <a:ea typeface="MS PGothic" pitchFamily="34" charset="-128"/>
                        </a:defRPr>
                      </a:lvl4pPr>
                      <a:lvl5pPr>
                        <a:spcBef>
                          <a:spcPct val="20000"/>
                        </a:spcBef>
                        <a:defRPr sz="2400">
                          <a:solidFill>
                            <a:srgbClr val="003388"/>
                          </a:solidFill>
                          <a:latin typeface="Arial" charset="0"/>
                          <a:ea typeface="MS PGothic" pitchFamily="34" charset="-128"/>
                        </a:defRPr>
                      </a:lvl5pPr>
                      <a:lvl6pPr fontAlgn="base">
                        <a:spcBef>
                          <a:spcPct val="20000"/>
                        </a:spcBef>
                        <a:spcAft>
                          <a:spcPct val="0"/>
                        </a:spcAft>
                        <a:defRPr sz="2400">
                          <a:solidFill>
                            <a:srgbClr val="003388"/>
                          </a:solidFill>
                          <a:latin typeface="Arial" charset="0"/>
                          <a:ea typeface="MS PGothic" pitchFamily="34" charset="-128"/>
                        </a:defRPr>
                      </a:lvl6pPr>
                      <a:lvl7pPr fontAlgn="base">
                        <a:spcBef>
                          <a:spcPct val="20000"/>
                        </a:spcBef>
                        <a:spcAft>
                          <a:spcPct val="0"/>
                        </a:spcAft>
                        <a:defRPr sz="2400">
                          <a:solidFill>
                            <a:srgbClr val="003388"/>
                          </a:solidFill>
                          <a:latin typeface="Arial" charset="0"/>
                          <a:ea typeface="MS PGothic" pitchFamily="34" charset="-128"/>
                        </a:defRPr>
                      </a:lvl7pPr>
                      <a:lvl8pPr fontAlgn="base">
                        <a:spcBef>
                          <a:spcPct val="20000"/>
                        </a:spcBef>
                        <a:spcAft>
                          <a:spcPct val="0"/>
                        </a:spcAft>
                        <a:defRPr sz="2400">
                          <a:solidFill>
                            <a:srgbClr val="003388"/>
                          </a:solidFill>
                          <a:latin typeface="Arial" charset="0"/>
                          <a:ea typeface="MS PGothic" pitchFamily="34" charset="-128"/>
                        </a:defRPr>
                      </a:lvl8pPr>
                      <a:lvl9pPr fontAlgn="base">
                        <a:spcBef>
                          <a:spcPct val="20000"/>
                        </a:spcBef>
                        <a:spcAft>
                          <a:spcPct val="0"/>
                        </a:spcAft>
                        <a:defRPr sz="2400">
                          <a:solidFill>
                            <a:srgbClr val="003388"/>
                          </a:solidFill>
                          <a:latin typeface="Arial" charset="0"/>
                          <a:ea typeface="MS PGothic"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b-NO" altLang="nb-NO" sz="2000" b="0" i="0" u="none" strike="noStrike" cap="none" normalizeH="0" baseline="0" dirty="0">
                        <a:ln>
                          <a:noFill/>
                        </a:ln>
                        <a:solidFill>
                          <a:srgbClr val="003388"/>
                        </a:solidFill>
                        <a:effectLst/>
                        <a:latin typeface="Arial"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55014316"/>
      </p:ext>
    </p:extLst>
  </p:cSld>
  <p:clrMapOvr>
    <a:masterClrMapping/>
  </p:clrMapOvr>
</p:sld>
</file>

<file path=ppt/theme/theme1.xml><?xml version="1.0" encoding="utf-8"?>
<a:theme xmlns:a="http://schemas.openxmlformats.org/drawingml/2006/main" name="OUS - Overordn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S - Overordnet" id="{F725D9B7-581D-4B18-9B40-92318DDFB618}" vid="{727EF508-B9FB-409F-8ED7-3BDCD2817A3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059030BEF7D542ADC304D0695E4901" ma:contentTypeVersion="17" ma:contentTypeDescription="Create a new document." ma:contentTypeScope="" ma:versionID="a35430684115ae5733e6bb2f3bf64ef3">
  <xsd:schema xmlns:xsd="http://www.w3.org/2001/XMLSchema" xmlns:xs="http://www.w3.org/2001/XMLSchema" xmlns:p="http://schemas.microsoft.com/office/2006/metadata/properties" xmlns:ns2="07cb67b5-a6cc-4ece-a29b-5482c06789f5" xmlns:ns3="9554504e-5849-43a1-9dec-81097c696716" targetNamespace="http://schemas.microsoft.com/office/2006/metadata/properties" ma:root="true" ma:fieldsID="9e3fd9d190d46758f10d6e5a69962631" ns2:_="" ns3:_="">
    <xsd:import namespace="07cb67b5-a6cc-4ece-a29b-5482c06789f5"/>
    <xsd:import namespace="9554504e-5849-43a1-9dec-81097c6967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b67b5-a6cc-4ece-a29b-5482c0678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4504e-5849-43a1-9dec-81097c69671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2810f1f-1741-40cf-99d8-0b44c88621c8}" ma:internalName="TaxCatchAll" ma:showField="CatchAllData" ma:web="9554504e-5849-43a1-9dec-81097c6967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554504e-5849-43a1-9dec-81097c696716" xsi:nil="true"/>
    <lcf76f155ced4ddcb4097134ff3c332f xmlns="07cb67b5-a6cc-4ece-a29b-5482c06789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8C4BF6-1A4D-48D0-86EA-1A30E0AB1D18}"/>
</file>

<file path=customXml/itemProps2.xml><?xml version="1.0" encoding="utf-8"?>
<ds:datastoreItem xmlns:ds="http://schemas.openxmlformats.org/officeDocument/2006/customXml" ds:itemID="{B0AACF63-BD2E-4941-BFB7-96310A7649DB}">
  <ds:schemaRefs>
    <ds:schemaRef ds:uri="http://schemas.microsoft.com/sharepoint/v3/contenttype/forms"/>
  </ds:schemaRefs>
</ds:datastoreItem>
</file>

<file path=customXml/itemProps3.xml><?xml version="1.0" encoding="utf-8"?>
<ds:datastoreItem xmlns:ds="http://schemas.openxmlformats.org/officeDocument/2006/customXml" ds:itemID="{64C8AF7D-3E46-484C-A691-957ED17C3055}">
  <ds:schemaRefs>
    <ds:schemaRef ds:uri="http://purl.org/dc/terms/"/>
    <ds:schemaRef ds:uri="http://schemas.microsoft.com/office/infopath/2007/PartnerControls"/>
    <ds:schemaRef ds:uri="http://schemas.microsoft.com/office/2006/metadata/properties"/>
    <ds:schemaRef ds:uri="http://purl.org/dc/dcmitype/"/>
    <ds:schemaRef ds:uri="http://schemas.openxmlformats.org/package/2006/metadata/core-properties"/>
    <ds:schemaRef ds:uri="07cb67b5-a6cc-4ece-a29b-5482c06789f5"/>
    <ds:schemaRef ds:uri="http://schemas.microsoft.com/office/2006/documentManagement/types"/>
    <ds:schemaRef ds:uri="9554504e-5849-43a1-9dec-81097c69671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OUS - Overordnet</Template>
  <TotalTime>1695</TotalTime>
  <Words>994</Words>
  <Application>Microsoft Office PowerPoint</Application>
  <PresentationFormat>Widescreen</PresentationFormat>
  <Paragraphs>132</Paragraphs>
  <Slides>18</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18</vt:i4>
      </vt:variant>
    </vt:vector>
  </HeadingPairs>
  <TitlesOfParts>
    <vt:vector size="22" baseType="lpstr">
      <vt:lpstr>Arial</vt:lpstr>
      <vt:lpstr>Calibri</vt:lpstr>
      <vt:lpstr>Times New Roman</vt:lpstr>
      <vt:lpstr>OUS - Overordnet</vt:lpstr>
      <vt:lpstr>Oslo universitetssykehus</vt:lpstr>
      <vt:lpstr>Formålet med ForBedring OUS</vt:lpstr>
      <vt:lpstr>ForBedring 2026: Framdrift for enheter som ikke mottar resultatrapport</vt:lpstr>
      <vt:lpstr>Gruppesamtalen</vt:lpstr>
      <vt:lpstr>Forberedelse før gruppesamtalen</vt:lpstr>
      <vt:lpstr>Råd for gjennomføring av gruppesamtalen</vt:lpstr>
      <vt:lpstr>Råd for ferdigstilling av handlingsplanen</vt:lpstr>
      <vt:lpstr>Gjennomføring i ledergrupper</vt:lpstr>
      <vt:lpstr>Agenda for gruppesamtalen</vt:lpstr>
      <vt:lpstr>Gruppeoppgave 1</vt:lpstr>
      <vt:lpstr>Gruppeoppgave 2</vt:lpstr>
      <vt:lpstr>Godkjennelse av handlingsplanen</vt:lpstr>
      <vt:lpstr>Oppfølging av handlingsplanen 1</vt:lpstr>
      <vt:lpstr>Oppfølging av handlingsplanen 2</vt:lpstr>
      <vt:lpstr>Gode individuelle kommunikasjonsgrep i forbedringsarbeidet </vt:lpstr>
      <vt:lpstr>Hvor finner jeg informasjon om ForBedring?</vt:lpstr>
      <vt:lpstr>Hvem kan jeg kontakte for råd og bistand?</vt:lpstr>
      <vt:lpstr>Lykke til med årets ForBedring!</vt:lpstr>
    </vt:vector>
  </TitlesOfParts>
  <Company>Oslo universitetssykehus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Oppgaver til samling 2</dc:title>
  <dc:creator>Roy Tore Fallaas</dc:creator>
  <cp:lastModifiedBy>Roy Tore Fallaas</cp:lastModifiedBy>
  <cp:revision>276</cp:revision>
  <dcterms:created xsi:type="dcterms:W3CDTF">2019-02-13T08:47:41Z</dcterms:created>
  <dcterms:modified xsi:type="dcterms:W3CDTF">2026-01-20T08:33:17Z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0x01010001059030BEF7D542ADC304D0695E4901</vt:lpwstr>
  </property>
  <property fmtid="{D5CDD505-2E9C-101B-9397-08002B2CF9AE}" pid="3" name="Order">
    <vt:r8>972600</vt:r8>
  </property>
  <property fmtid="{D5CDD505-2E9C-101B-9397-08002B2CF9AE}" pid="4" name="MediaServiceImageTags">
    <vt:lpwstr/>
  </property>
</Properties>
</file>