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5"/>
  </p:notesMasterIdLst>
  <p:handoutMasterIdLst>
    <p:handoutMasterId r:id="rId6"/>
  </p:handoutMasterIdLst>
  <p:sldIdLst>
    <p:sldId id="264" r:id="rId3"/>
    <p:sldId id="265" r:id="rId4"/>
  </p:sldIdLst>
  <p:sldSz cx="10693400" cy="7561263"/>
  <p:notesSz cx="9926638" cy="679767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Wingdings 2" pitchFamily="18" charset="2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rid M. Fange Gjelstad" initials="IMFG" lastIdx="15" clrIdx="0"/>
  <p:cmAuthor id="1" name="Ieva Toleikyte" initials="I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8D"/>
    <a:srgbClr val="023982"/>
    <a:srgbClr val="DDDDDD"/>
    <a:srgbClr val="D5F2FF"/>
    <a:srgbClr val="0770B7"/>
    <a:srgbClr val="0065BD"/>
    <a:srgbClr val="33B1FF"/>
    <a:srgbClr val="8CD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ys stil 1 - aks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ddels stil 1 - aks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8456" autoAdjust="0"/>
  </p:normalViewPr>
  <p:slideViewPr>
    <p:cSldViewPr>
      <p:cViewPr varScale="1">
        <p:scale>
          <a:sx n="96" d="100"/>
          <a:sy n="96" d="100"/>
        </p:scale>
        <p:origin x="-1446" y="-11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794" y="-8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6" y="2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65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6" y="6456365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F2CB453-094D-4756-9EA4-F5C3E2A0AC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1744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6" y="2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330200"/>
            <a:ext cx="8678862" cy="613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7"/>
            <a:ext cx="7942262" cy="305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65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6" y="6456365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331E4B0-A7FF-4594-B651-164B48D7A18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9601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06425" y="330200"/>
            <a:ext cx="8677275" cy="6137275"/>
          </a:xfrm>
          <a:ln/>
        </p:spPr>
      </p:sp>
      <p:sp>
        <p:nvSpPr>
          <p:cNvPr id="6147" name="Plassholder for nota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ea typeface="ＭＳ Ｐゴシック" pitchFamily="34" charset="-128"/>
            </a:endParaRPr>
          </a:p>
        </p:txBody>
      </p:sp>
      <p:sp>
        <p:nvSpPr>
          <p:cNvPr id="614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BDEF962-EEDD-4219-B744-2457342C9683}" type="slidenum">
              <a:rPr lang="nb-NO" altLang="nb-NO" smtClean="0"/>
              <a:pPr eaLnBrk="1" hangingPunct="1">
                <a:spcBef>
                  <a:spcPct val="0"/>
                </a:spcBef>
              </a:pPr>
              <a:t>1</a:t>
            </a:fld>
            <a:endParaRPr lang="nb-NO" alt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06425" y="330200"/>
            <a:ext cx="8677275" cy="6137275"/>
          </a:xfrm>
          <a:ln/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ea typeface="ＭＳ Ｐゴシック" pitchFamily="34" charset="-128"/>
            </a:endParaRPr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609C2B6-E481-4B9E-B7E4-5E4BDD5E8DCE}" type="slidenum">
              <a:rPr lang="nb-NO" altLang="nb-NO" smtClean="0"/>
              <a:pPr eaLnBrk="1" hangingPunct="1">
                <a:spcBef>
                  <a:spcPct val="0"/>
                </a:spcBef>
              </a:pPr>
              <a:t>2</a:t>
            </a:fld>
            <a:endParaRPr lang="nb-NO" alt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5637600" y="755650"/>
            <a:ext cx="4755600" cy="3960813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>
          <a:xfrm>
            <a:off x="381600" y="432000"/>
            <a:ext cx="2232000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defRPr sz="1100"/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tekst 4"/>
          <p:cNvSpPr>
            <a:spLocks noGrp="1"/>
          </p:cNvSpPr>
          <p:nvPr>
            <p:ph type="body" sz="quarter" idx="12"/>
          </p:nvPr>
        </p:nvSpPr>
        <p:spPr>
          <a:xfrm>
            <a:off x="2826420" y="432000"/>
            <a:ext cx="2232000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defRPr sz="1100"/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5828400" y="5061600"/>
            <a:ext cx="4392000" cy="486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nb-NO" sz="2600">
                <a:solidFill>
                  <a:schemeClr val="bg1"/>
                </a:solidFill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11" name="Plassholder for tekst 7"/>
          <p:cNvSpPr>
            <a:spLocks noGrp="1"/>
          </p:cNvSpPr>
          <p:nvPr>
            <p:ph type="body" sz="quarter" idx="14"/>
          </p:nvPr>
        </p:nvSpPr>
        <p:spPr>
          <a:xfrm>
            <a:off x="5828400" y="5479200"/>
            <a:ext cx="4392000" cy="2448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nb-NO" sz="1600">
                <a:solidFill>
                  <a:schemeClr val="bg1"/>
                </a:solidFill>
              </a:defRPr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5"/>
          </p:nvPr>
        </p:nvSpPr>
        <p:spPr>
          <a:xfrm>
            <a:off x="5828400" y="6462000"/>
            <a:ext cx="4392000" cy="33855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nb-NO" sz="1200" b="0">
                <a:solidFill>
                  <a:schemeClr val="bg1"/>
                </a:solidFill>
              </a:defRPr>
            </a:lvl1pPr>
            <a:lvl2pPr marL="0" indent="0">
              <a:defRPr>
                <a:solidFill>
                  <a:schemeClr val="bg1"/>
                </a:solidFill>
              </a:defRPr>
            </a:lvl2pPr>
            <a:lvl3pPr marL="0" indent="0">
              <a:defRPr/>
            </a:lvl3pPr>
            <a:lvl4pPr marL="0" indent="0"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5692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>
          <a:xfrm>
            <a:off x="381600" y="1753200"/>
            <a:ext cx="2268000" cy="5339799"/>
          </a:xfrm>
        </p:spPr>
        <p:txBody>
          <a:bodyPr/>
          <a:lstStyle>
            <a:lvl1pPr marL="0" indent="0">
              <a:defRPr sz="1100">
                <a:latin typeface="+mj-lt"/>
              </a:defRPr>
            </a:lvl1pPr>
            <a:lvl2pPr>
              <a:defRPr sz="11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100">
                <a:latin typeface="+mj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Plassholder for tekst 6"/>
          <p:cNvSpPr>
            <a:spLocks noGrp="1"/>
          </p:cNvSpPr>
          <p:nvPr>
            <p:ph type="body" sz="quarter" idx="11"/>
          </p:nvPr>
        </p:nvSpPr>
        <p:spPr>
          <a:xfrm>
            <a:off x="2894400" y="1753200"/>
            <a:ext cx="2268000" cy="5339799"/>
          </a:xfrm>
        </p:spPr>
        <p:txBody>
          <a:bodyPr/>
          <a:lstStyle>
            <a:lvl1pPr marL="0" indent="0">
              <a:defRPr sz="1100">
                <a:latin typeface="+mj-lt"/>
              </a:defRPr>
            </a:lvl1pPr>
            <a:lvl2pPr>
              <a:defRPr sz="11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100">
                <a:latin typeface="+mj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Plassholder for tekst 6"/>
          <p:cNvSpPr>
            <a:spLocks noGrp="1"/>
          </p:cNvSpPr>
          <p:nvPr>
            <p:ph type="body" sz="quarter" idx="12"/>
          </p:nvPr>
        </p:nvSpPr>
        <p:spPr>
          <a:xfrm>
            <a:off x="5526000" y="755999"/>
            <a:ext cx="2268000" cy="6336999"/>
          </a:xfrm>
        </p:spPr>
        <p:txBody>
          <a:bodyPr/>
          <a:lstStyle>
            <a:lvl1pPr marL="0" indent="0">
              <a:defRPr sz="1100">
                <a:latin typeface="+mj-lt"/>
              </a:defRPr>
            </a:lvl1pPr>
            <a:lvl2pPr>
              <a:defRPr sz="11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100">
                <a:latin typeface="+mj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8046000" y="3272400"/>
            <a:ext cx="2268000" cy="3820599"/>
          </a:xfrm>
        </p:spPr>
        <p:txBody>
          <a:bodyPr/>
          <a:lstStyle>
            <a:lvl1pPr marL="0" indent="0">
              <a:defRPr sz="1100">
                <a:latin typeface="+mj-lt"/>
              </a:defRPr>
            </a:lvl1pPr>
            <a:lvl2pPr>
              <a:defRPr sz="1100">
                <a:latin typeface="+mj-lt"/>
              </a:defRPr>
            </a:lvl2pPr>
            <a:lvl3pPr>
              <a:defRPr sz="11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100">
                <a:latin typeface="+mj-lt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4" name="Plassholder for bilde 13"/>
          <p:cNvSpPr>
            <a:spLocks noGrp="1"/>
          </p:cNvSpPr>
          <p:nvPr>
            <p:ph type="pic" sz="quarter" idx="14"/>
          </p:nvPr>
        </p:nvSpPr>
        <p:spPr>
          <a:xfrm>
            <a:off x="8045999" y="755650"/>
            <a:ext cx="2268000" cy="19260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5"/>
          </p:nvPr>
        </p:nvSpPr>
        <p:spPr>
          <a:xfrm>
            <a:off x="8046000" y="2772000"/>
            <a:ext cx="2268000" cy="324551"/>
          </a:xfrm>
        </p:spPr>
        <p:txBody>
          <a:bodyPr/>
          <a:lstStyle>
            <a:lvl1pPr marL="0" indent="0">
              <a:lnSpc>
                <a:spcPct val="100000"/>
              </a:lnSpc>
              <a:defRPr sz="800" i="1">
                <a:latin typeface="Calibri" pitchFamily="34" charset="0"/>
              </a:defRPr>
            </a:lvl1pPr>
            <a:lvl2pPr marL="0" indent="0">
              <a:defRPr sz="800" i="1">
                <a:latin typeface="Calibri" pitchFamily="34" charset="0"/>
              </a:defRPr>
            </a:lvl2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6"/>
          </p:nvPr>
        </p:nvSpPr>
        <p:spPr>
          <a:xfrm>
            <a:off x="381600" y="900000"/>
            <a:ext cx="4752975" cy="576375"/>
          </a:xfrm>
        </p:spPr>
        <p:txBody>
          <a:bodyPr/>
          <a:lstStyle>
            <a:lvl1pPr marL="0" marR="0" indent="0" algn="l" defTabSz="10429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1">
                <a:solidFill>
                  <a:srgbClr val="023982"/>
                </a:solidFill>
                <a:latin typeface="+mj-lt"/>
              </a:defRPr>
            </a:lvl1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19" name="Plassholder for tekst 17"/>
          <p:cNvSpPr>
            <a:spLocks noGrp="1"/>
          </p:cNvSpPr>
          <p:nvPr>
            <p:ph type="body" sz="quarter" idx="17"/>
          </p:nvPr>
        </p:nvSpPr>
        <p:spPr>
          <a:xfrm>
            <a:off x="381600" y="576000"/>
            <a:ext cx="4752975" cy="290253"/>
          </a:xfrm>
        </p:spPr>
        <p:txBody>
          <a:bodyPr/>
          <a:lstStyle>
            <a:lvl1pPr marL="0" marR="0" indent="0" algn="l" defTabSz="10429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0">
                <a:solidFill>
                  <a:srgbClr val="023982"/>
                </a:solidFill>
                <a:latin typeface="+mj-lt"/>
              </a:defRPr>
            </a:lvl1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64443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5635625" y="6337300"/>
            <a:ext cx="4754563" cy="5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pic>
        <p:nvPicPr>
          <p:cNvPr id="1027" name="Picture 15" descr="HSØ_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6999288"/>
            <a:ext cx="30321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ChangeArrowheads="1"/>
          </p:cNvSpPr>
          <p:nvPr/>
        </p:nvSpPr>
        <p:spPr bwMode="auto">
          <a:xfrm>
            <a:off x="323850" y="6337300"/>
            <a:ext cx="4695825" cy="5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sp>
        <p:nvSpPr>
          <p:cNvPr id="1029" name="Rectangle 20"/>
          <p:cNvSpPr>
            <a:spLocks noChangeArrowheads="1"/>
          </p:cNvSpPr>
          <p:nvPr/>
        </p:nvSpPr>
        <p:spPr bwMode="auto">
          <a:xfrm>
            <a:off x="306388" y="6805613"/>
            <a:ext cx="4754562" cy="46831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sp>
        <p:nvSpPr>
          <p:cNvPr id="1030" name="Rectangle 21"/>
          <p:cNvSpPr>
            <a:spLocks noChangeArrowheads="1"/>
          </p:cNvSpPr>
          <p:nvPr/>
        </p:nvSpPr>
        <p:spPr bwMode="auto">
          <a:xfrm>
            <a:off x="306388" y="6607175"/>
            <a:ext cx="4754562" cy="144463"/>
          </a:xfrm>
          <a:prstGeom prst="rect">
            <a:avLst/>
          </a:prstGeom>
          <a:solidFill>
            <a:srgbClr val="004E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79413" y="6605588"/>
            <a:ext cx="4608512" cy="136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nb-NO" sz="900" smtClean="0">
                <a:solidFill>
                  <a:schemeClr val="bg1"/>
                </a:solidFill>
                <a:latin typeface="Calibri" pitchFamily="34" charset="0"/>
                <a:ea typeface="+mn-ea"/>
              </a:rPr>
              <a:t>www.oslo-universitetssykehus.no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77825" y="6865938"/>
            <a:ext cx="4608513" cy="484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1pPr>
            <a:lvl2pPr marL="37931725" indent="-37474525" defTabSz="1042988"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2pPr>
            <a:lvl3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3pPr>
            <a:lvl4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4pPr>
            <a:lvl5pPr eaLnBrk="0" hangingPunct="0"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charset="2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nb-NO" sz="700" smtClean="0">
                <a:latin typeface="Calibri" pitchFamily="34" charset="0"/>
              </a:rPr>
              <a:t>Oslo universitetssykehus er lokalsykehus for deler av Oslos befolkning, regionssykehus for innbyggere i Helse Sør-Øst og har </a:t>
            </a:r>
          </a:p>
          <a:p>
            <a:pPr algn="ctr" eaLnBrk="1" hangingPunct="1">
              <a:defRPr/>
            </a:pPr>
            <a:r>
              <a:rPr lang="nb-NO" sz="700" smtClean="0">
                <a:latin typeface="Calibri" pitchFamily="34" charset="0"/>
              </a:rPr>
              <a:t>en rekke nasjonale funksjoner. Post til foretaksledelsen: Oslo universitetssykehus, Postboks 4950 Nydalen, 0424 Oslo. Sentralbord: 02770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nb-NO" sz="700" smtClean="0">
              <a:latin typeface="Calibri" pitchFamily="34" charset="0"/>
            </a:endParaRPr>
          </a:p>
        </p:txBody>
      </p:sp>
      <p:pic>
        <p:nvPicPr>
          <p:cNvPr id="1033" name="Picture 31" descr="OUS_logo_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25" y="250825"/>
            <a:ext cx="16906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32" descr="OUS_logo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6196013"/>
            <a:ext cx="14430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7"/>
          <p:cNvSpPr>
            <a:spLocks noChangeArrowheads="1"/>
          </p:cNvSpPr>
          <p:nvPr userDrawn="1"/>
        </p:nvSpPr>
        <p:spPr bwMode="auto">
          <a:xfrm>
            <a:off x="5637213" y="4716463"/>
            <a:ext cx="4756150" cy="207962"/>
          </a:xfrm>
          <a:prstGeom prst="rect">
            <a:avLst/>
          </a:prstGeom>
          <a:solidFill>
            <a:srgbClr val="7FB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1036" name="Rectangle 18"/>
          <p:cNvSpPr>
            <a:spLocks noChangeArrowheads="1"/>
          </p:cNvSpPr>
          <p:nvPr userDrawn="1"/>
        </p:nvSpPr>
        <p:spPr bwMode="auto">
          <a:xfrm>
            <a:off x="5637213" y="4924425"/>
            <a:ext cx="4756150" cy="1031875"/>
          </a:xfrm>
          <a:prstGeom prst="rect">
            <a:avLst/>
          </a:prstGeom>
          <a:solidFill>
            <a:srgbClr val="407C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1037" name="Rectangle 19"/>
          <p:cNvSpPr>
            <a:spLocks noChangeArrowheads="1"/>
          </p:cNvSpPr>
          <p:nvPr userDrawn="1"/>
        </p:nvSpPr>
        <p:spPr bwMode="auto">
          <a:xfrm>
            <a:off x="5637213" y="5956300"/>
            <a:ext cx="4756150" cy="295275"/>
          </a:xfrm>
          <a:prstGeom prst="rect">
            <a:avLst/>
          </a:prstGeom>
          <a:solidFill>
            <a:srgbClr val="7FB2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1038" name="Rectangle 21"/>
          <p:cNvSpPr>
            <a:spLocks noChangeArrowheads="1"/>
          </p:cNvSpPr>
          <p:nvPr userDrawn="1"/>
        </p:nvSpPr>
        <p:spPr bwMode="auto">
          <a:xfrm>
            <a:off x="5637213" y="6416675"/>
            <a:ext cx="4756150" cy="531813"/>
          </a:xfrm>
          <a:prstGeom prst="rect">
            <a:avLst/>
          </a:prstGeom>
          <a:solidFill>
            <a:srgbClr val="0065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1039" name="Rectangle 20"/>
          <p:cNvSpPr>
            <a:spLocks noChangeArrowheads="1"/>
          </p:cNvSpPr>
          <p:nvPr userDrawn="1"/>
        </p:nvSpPr>
        <p:spPr bwMode="auto">
          <a:xfrm>
            <a:off x="5637213" y="6251575"/>
            <a:ext cx="4756150" cy="115888"/>
          </a:xfrm>
          <a:prstGeom prst="rect">
            <a:avLst/>
          </a:prstGeom>
          <a:solidFill>
            <a:srgbClr val="0065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ＭＳ Ｐゴシック" charset="-128"/>
          <a:cs typeface="+mj-cs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defTabSz="1042988" rtl="0" eaLnBrk="0" fontAlgn="base" hangingPunct="0">
        <a:lnSpc>
          <a:spcPts val="1300"/>
        </a:lnSpc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266700" indent="-87313" algn="l" defTabSz="1042988" rtl="0" eaLnBrk="0" fontAlgn="base" hangingPunct="0">
        <a:spcBef>
          <a:spcPct val="0"/>
        </a:spcBef>
        <a:spcAft>
          <a:spcPct val="0"/>
        </a:spcAft>
        <a:buChar char="–"/>
        <a:defRPr sz="1000">
          <a:solidFill>
            <a:schemeClr val="tx1"/>
          </a:solidFill>
          <a:latin typeface="+mj-lt"/>
          <a:ea typeface="ＭＳ Ｐゴシック" charset="-128"/>
        </a:defRPr>
      </a:lvl2pPr>
      <a:lvl3pPr marL="712788" indent="-169863" algn="l" defTabSz="1042988" rtl="0" eaLnBrk="0" fontAlgn="base" hangingPunct="0">
        <a:spcBef>
          <a:spcPct val="0"/>
        </a:spcBef>
        <a:spcAft>
          <a:spcPct val="0"/>
        </a:spcAft>
        <a:buChar char="•"/>
        <a:defRPr sz="1000">
          <a:solidFill>
            <a:schemeClr val="tx1"/>
          </a:solidFill>
          <a:latin typeface="+mj-lt"/>
          <a:ea typeface="ＭＳ Ｐゴシック" charset="-128"/>
        </a:defRPr>
      </a:lvl3pPr>
      <a:lvl4pPr marL="1073150" indent="-17938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j-lt"/>
          <a:ea typeface="ＭＳ Ｐゴシック" charset="-128"/>
        </a:defRPr>
      </a:lvl4pPr>
      <a:lvl5pPr marL="1435100" indent="-180975" algn="l" defTabSz="1042988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  <a:ea typeface="ＭＳ Ｐゴシック" charset="-128"/>
        </a:defRPr>
      </a:lvl5pPr>
      <a:lvl6pPr marL="1892300" indent="-180975" algn="l" defTabSz="1042988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</a:defRPr>
      </a:lvl6pPr>
      <a:lvl7pPr marL="2349500" indent="-180975" algn="l" defTabSz="1042988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</a:defRPr>
      </a:lvl7pPr>
      <a:lvl8pPr marL="2806700" indent="-180975" algn="l" defTabSz="1042988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</a:defRPr>
      </a:lvl8pPr>
      <a:lvl9pPr marL="3263900" indent="-180975" algn="l" defTabSz="1042988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539750"/>
            <a:ext cx="9825038" cy="662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5635625" y="6337300"/>
            <a:ext cx="4754563" cy="5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323850" y="6337300"/>
            <a:ext cx="4695825" cy="5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-112" charset="-128"/>
              </a:defRPr>
            </a:lvl9pPr>
          </a:lstStyle>
          <a:p>
            <a:pPr eaLnBrk="1" hangingPunct="1">
              <a:defRPr/>
            </a:pPr>
            <a:endParaRPr lang="en-GB" altLang="nb-NO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ＭＳ Ｐゴシック" charset="-128"/>
          <a:cs typeface="+mj-cs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defTabSz="1042988" rtl="0" eaLnBrk="0" fontAlgn="base" hangingPunct="0">
        <a:spcBef>
          <a:spcPct val="0"/>
        </a:spcBef>
        <a:spcAft>
          <a:spcPct val="0"/>
        </a:spcAft>
        <a:defRPr sz="1100">
          <a:solidFill>
            <a:schemeClr val="tx1"/>
          </a:solidFill>
          <a:latin typeface="+mj-lt"/>
          <a:ea typeface="ＭＳ Ｐゴシック" charset="-128"/>
          <a:cs typeface="+mn-cs"/>
        </a:defRPr>
      </a:lvl1pPr>
      <a:lvl2pPr marL="179388" indent="277813" algn="l" defTabSz="1042988" rtl="0" eaLnBrk="0" fontAlgn="base" hangingPunct="0">
        <a:spcBef>
          <a:spcPct val="0"/>
        </a:spcBef>
        <a:spcAft>
          <a:spcPct val="0"/>
        </a:spcAft>
        <a:buChar char="–"/>
        <a:defRPr sz="1000">
          <a:solidFill>
            <a:schemeClr val="tx1"/>
          </a:solidFill>
          <a:latin typeface="+mj-lt"/>
          <a:ea typeface="ＭＳ Ｐゴシック" charset="-128"/>
        </a:defRPr>
      </a:lvl2pPr>
      <a:lvl3pPr marL="801688" indent="-169863" algn="l" defTabSz="1042988" rtl="0" eaLnBrk="0" fontAlgn="base" hangingPunct="0">
        <a:spcBef>
          <a:spcPct val="0"/>
        </a:spcBef>
        <a:spcAft>
          <a:spcPct val="0"/>
        </a:spcAft>
        <a:buChar char="•"/>
        <a:defRPr sz="1000">
          <a:solidFill>
            <a:schemeClr val="tx1"/>
          </a:solidFill>
          <a:latin typeface="+mj-lt"/>
          <a:ea typeface="ＭＳ Ｐゴシック" charset="-128"/>
        </a:defRPr>
      </a:lvl3pPr>
      <a:lvl4pPr marL="1160463" indent="-17938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j-lt"/>
          <a:ea typeface="ＭＳ Ｐゴシック" charset="-128"/>
        </a:defRPr>
      </a:lvl4pPr>
      <a:lvl5pPr marL="1520825" indent="-180975" algn="l" defTabSz="1042988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  <a:ea typeface="ＭＳ Ｐゴシック" charset="-128"/>
        </a:defRPr>
      </a:lvl5pPr>
      <a:lvl6pPr marL="1978025" indent="-180975" algn="l" defTabSz="10429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</a:defRPr>
      </a:lvl6pPr>
      <a:lvl7pPr marL="2435225" indent="-180975" algn="l" defTabSz="10429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</a:defRPr>
      </a:lvl7pPr>
      <a:lvl8pPr marL="2892425" indent="-180975" algn="l" defTabSz="10429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</a:defRPr>
      </a:lvl8pPr>
      <a:lvl9pPr marL="3349625" indent="-180975" algn="l" defTabSz="10429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static.ddmcdn.com/gif/soup-tips-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tekst 3"/>
          <p:cNvSpPr>
            <a:spLocks noGrp="1"/>
          </p:cNvSpPr>
          <p:nvPr>
            <p:ph type="body" sz="quarter" idx="12"/>
          </p:nvPr>
        </p:nvSpPr>
        <p:spPr bwMode="auto">
          <a:xfrm>
            <a:off x="381322" y="3710459"/>
            <a:ext cx="4605338" cy="430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1300"/>
              </a:lnSpc>
            </a:pPr>
            <a:r>
              <a:rPr lang="nb-NO" altLang="nb-NO" sz="900" dirty="0" smtClean="0">
                <a:ea typeface="ＭＳ Ｐゴシック" pitchFamily="34" charset="-128"/>
              </a:rPr>
              <a:t>Dersom det er vanskelig å øke næringsinntaket og du klarer ikke å holde vekten stabil, bør klinisk ernæringsfysiolog kontaktes.  </a:t>
            </a:r>
          </a:p>
          <a:p>
            <a:pPr eaLnBrk="1" hangingPunct="1">
              <a:lnSpc>
                <a:spcPts val="1300"/>
              </a:lnSpc>
            </a:pPr>
            <a:endParaRPr lang="nb-NO" altLang="nb-NO" sz="900" dirty="0" smtClean="0">
              <a:ea typeface="ＭＳ Ｐゴシック" pitchFamily="34" charset="-128"/>
            </a:endParaRPr>
          </a:p>
          <a:p>
            <a:pPr eaLnBrk="1" hangingPunct="1">
              <a:lnSpc>
                <a:spcPts val="1300"/>
              </a:lnSpc>
            </a:pPr>
            <a:endParaRPr lang="nb-NO" altLang="nb-NO" sz="900" dirty="0" smtClean="0">
              <a:ea typeface="ＭＳ Ｐゴシック" pitchFamily="34" charset="-128"/>
            </a:endParaRPr>
          </a:p>
        </p:txBody>
      </p:sp>
      <p:sp>
        <p:nvSpPr>
          <p:cNvPr id="3075" name="Plassholder for tekst 4"/>
          <p:cNvSpPr>
            <a:spLocks noGrp="1"/>
          </p:cNvSpPr>
          <p:nvPr>
            <p:ph type="body" sz="quarter" idx="13"/>
          </p:nvPr>
        </p:nvSpPr>
        <p:spPr bwMode="auto">
          <a:xfrm>
            <a:off x="5827713" y="5060950"/>
            <a:ext cx="4392612" cy="7127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r>
              <a:rPr altLang="nb-NO">
                <a:ea typeface="ＭＳ Ｐゴシック" pitchFamily="34" charset="-128"/>
              </a:rPr>
              <a:t>F</a:t>
            </a:r>
            <a:r>
              <a:rPr altLang="nb-NO" smtClean="0">
                <a:ea typeface="ＭＳ Ｐゴシック" pitchFamily="34" charset="-128"/>
              </a:rPr>
              <a:t>lytende </a:t>
            </a:r>
            <a:r>
              <a:rPr altLang="nb-NO" dirty="0" smtClean="0">
                <a:ea typeface="ＭＳ Ｐゴシック" pitchFamily="34" charset="-128"/>
              </a:rPr>
              <a:t>kost</a:t>
            </a:r>
          </a:p>
          <a:p>
            <a:pPr>
              <a:defRPr/>
            </a:pPr>
            <a:r>
              <a:rPr altLang="nb-NO" sz="1600" dirty="0" smtClean="0">
                <a:ea typeface="ＭＳ Ｐゴシック" pitchFamily="34" charset="-128"/>
              </a:rPr>
              <a:t>Etter operasjon i spiserør og magesekk</a:t>
            </a:r>
          </a:p>
        </p:txBody>
      </p:sp>
      <p:sp>
        <p:nvSpPr>
          <p:cNvPr id="3076" name="Plassholder for tekst 6"/>
          <p:cNvSpPr>
            <a:spLocks noGrp="1"/>
          </p:cNvSpPr>
          <p:nvPr>
            <p:ph type="body" sz="quarter" idx="15"/>
          </p:nvPr>
        </p:nvSpPr>
        <p:spPr bwMode="auto">
          <a:xfrm>
            <a:off x="5827713" y="6462713"/>
            <a:ext cx="4392612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altLang="nb-NO" sz="1400" b="1" smtClean="0">
                <a:solidFill>
                  <a:srgbClr val="FFFFFF"/>
                </a:solidFill>
                <a:ea typeface="ＭＳ Ｐゴシック" pitchFamily="34" charset="-128"/>
              </a:rPr>
              <a:t>Seksjon for klinisk ernæring</a:t>
            </a:r>
          </a:p>
          <a:p>
            <a:r>
              <a:rPr altLang="nb-NO" smtClean="0">
                <a:solidFill>
                  <a:srgbClr val="FFFFFF"/>
                </a:solidFill>
                <a:ea typeface="ＭＳ Ｐゴシック" pitchFamily="34" charset="-128"/>
              </a:rPr>
              <a:t>Kreftklinikken</a:t>
            </a:r>
          </a:p>
        </p:txBody>
      </p:sp>
      <p:sp>
        <p:nvSpPr>
          <p:cNvPr id="16" name="Line 46"/>
          <p:cNvSpPr>
            <a:spLocks noChangeShapeType="1"/>
          </p:cNvSpPr>
          <p:nvPr/>
        </p:nvSpPr>
        <p:spPr bwMode="auto">
          <a:xfrm>
            <a:off x="381000" y="4140200"/>
            <a:ext cx="4678363" cy="0"/>
          </a:xfrm>
          <a:prstGeom prst="line">
            <a:avLst/>
          </a:prstGeom>
          <a:noFill/>
          <a:ln w="9525">
            <a:solidFill>
              <a:srgbClr val="02398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latin typeface="+mj-lt"/>
              <a:ea typeface="+mn-ea"/>
            </a:endParaRPr>
          </a:p>
        </p:txBody>
      </p:sp>
      <p:pic>
        <p:nvPicPr>
          <p:cNvPr id="3078" name="il_fi" descr="http://static.ddmcdn.com/gif/soup-tips-1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8" y="971550"/>
            <a:ext cx="47244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Plassholder for tekst 3"/>
          <p:cNvSpPr>
            <a:spLocks noGrp="1"/>
          </p:cNvSpPr>
          <p:nvPr>
            <p:ph type="body" sz="quarter" idx="12"/>
          </p:nvPr>
        </p:nvSpPr>
        <p:spPr bwMode="auto">
          <a:xfrm>
            <a:off x="2682875" y="468808"/>
            <a:ext cx="2290763" cy="1871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b-NO" altLang="nb-NO" sz="900" b="1" dirty="0" err="1">
                <a:ea typeface="ＭＳ Ｐゴシック" pitchFamily="34" charset="-128"/>
              </a:rPr>
              <a:t>Jorbærsmoothie</a:t>
            </a:r>
            <a:r>
              <a:rPr lang="nb-NO" altLang="nb-NO" sz="900" b="1" dirty="0">
                <a:ea typeface="ＭＳ Ｐゴシック" pitchFamily="34" charset="-128"/>
              </a:rPr>
              <a:t>, 1 </a:t>
            </a:r>
            <a:r>
              <a:rPr lang="nb-NO" altLang="nb-NO" sz="900" b="1" dirty="0" err="1">
                <a:ea typeface="ＭＳ Ｐゴシック" pitchFamily="34" charset="-128"/>
              </a:rPr>
              <a:t>porsj</a:t>
            </a:r>
            <a:r>
              <a:rPr lang="nb-NO" altLang="nb-NO" sz="900" b="1" dirty="0">
                <a:ea typeface="ＭＳ Ｐゴシック" pitchFamily="34" charset="-128"/>
              </a:rPr>
              <a:t>.</a:t>
            </a:r>
          </a:p>
          <a:p>
            <a:pPr algn="ctr"/>
            <a:r>
              <a:rPr lang="nb-NO" altLang="nb-NO" sz="900" i="1" dirty="0">
                <a:ea typeface="ＭＳ Ｐゴシック" pitchFamily="34" charset="-128"/>
              </a:rPr>
              <a:t>(200 kcal, 8 g protein)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1 dl </a:t>
            </a:r>
            <a:r>
              <a:rPr lang="nb-NO" altLang="nb-NO" sz="900" dirty="0" err="1">
                <a:ea typeface="ＭＳ Ｐゴシック" pitchFamily="34" charset="-128"/>
              </a:rPr>
              <a:t>Biola</a:t>
            </a:r>
            <a:r>
              <a:rPr lang="nb-NO" altLang="nb-NO" sz="900" dirty="0">
                <a:ea typeface="ＭＳ Ｐゴシック" pitchFamily="34" charset="-128"/>
              </a:rPr>
              <a:t> naturell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1 beger Sprett vaniljeyoghurt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1 dl moste jordbær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1 </a:t>
            </a:r>
            <a:r>
              <a:rPr lang="nb-NO" altLang="nb-NO" sz="900" dirty="0" err="1">
                <a:ea typeface="ＭＳ Ｐゴシック" pitchFamily="34" charset="-128"/>
              </a:rPr>
              <a:t>ts</a:t>
            </a:r>
            <a:r>
              <a:rPr lang="nb-NO" altLang="nb-NO" sz="900" dirty="0">
                <a:ea typeface="ＭＳ Ｐゴシック" pitchFamily="34" charset="-128"/>
              </a:rPr>
              <a:t> vaniljesukker</a:t>
            </a:r>
          </a:p>
          <a:p>
            <a:pPr algn="ctr"/>
            <a:endParaRPr lang="nb-NO" altLang="nb-NO" sz="900" b="1" dirty="0" smtClean="0">
              <a:ea typeface="ＭＳ Ｐゴシック" pitchFamily="34" charset="-128"/>
            </a:endParaRPr>
          </a:p>
          <a:p>
            <a:pPr algn="ctr"/>
            <a:r>
              <a:rPr lang="nb-NO" altLang="nb-NO" sz="900" b="1" dirty="0">
                <a:ea typeface="ＭＳ Ｐゴシック" pitchFamily="34" charset="-128"/>
              </a:rPr>
              <a:t>Grønn </a:t>
            </a:r>
            <a:r>
              <a:rPr lang="nb-NO" altLang="nb-NO" sz="900" b="1" dirty="0" err="1">
                <a:ea typeface="ＭＳ Ｐゴシック" pitchFamily="34" charset="-128"/>
              </a:rPr>
              <a:t>smoothie</a:t>
            </a:r>
            <a:r>
              <a:rPr lang="nb-NO" altLang="nb-NO" sz="900" b="1" dirty="0">
                <a:ea typeface="ＭＳ Ｐゴシック" pitchFamily="34" charset="-128"/>
              </a:rPr>
              <a:t> (uten melk), 2 </a:t>
            </a:r>
            <a:r>
              <a:rPr lang="nb-NO" altLang="nb-NO" sz="900" b="1" dirty="0" err="1">
                <a:ea typeface="ＭＳ Ｐゴシック" pitchFamily="34" charset="-128"/>
              </a:rPr>
              <a:t>porsj</a:t>
            </a:r>
            <a:r>
              <a:rPr lang="nb-NO" altLang="nb-NO" sz="900" b="1" dirty="0">
                <a:ea typeface="ＭＳ Ｐゴシック" pitchFamily="34" charset="-128"/>
              </a:rPr>
              <a:t>.</a:t>
            </a:r>
          </a:p>
          <a:p>
            <a:pPr algn="ctr"/>
            <a:r>
              <a:rPr lang="nb-NO" altLang="nb-NO" sz="900" i="1" dirty="0">
                <a:ea typeface="ＭＳ Ｐゴシック" pitchFamily="34" charset="-128"/>
              </a:rPr>
              <a:t>(550 kcal, 11 g protein)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1 avokado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1 lime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2,5 dl fryst mango (125 g)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150 g fryst spinat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5 dl </a:t>
            </a:r>
            <a:r>
              <a:rPr lang="nb-NO" altLang="nb-NO" sz="900" dirty="0" err="1">
                <a:ea typeface="ＭＳ Ｐゴシック" pitchFamily="34" charset="-128"/>
              </a:rPr>
              <a:t>havremelk</a:t>
            </a:r>
            <a:endParaRPr lang="nb-NO" altLang="nb-NO" sz="900" dirty="0">
              <a:ea typeface="ＭＳ Ｐゴシック" pitchFamily="34" charset="-128"/>
            </a:endParaRPr>
          </a:p>
          <a:p>
            <a:pPr algn="ctr"/>
            <a:endParaRPr lang="nb-NO" altLang="nb-NO" sz="900" b="1" dirty="0" smtClean="0">
              <a:ea typeface="ＭＳ Ｐゴシック" pitchFamily="34" charset="-128"/>
            </a:endParaRPr>
          </a:p>
          <a:p>
            <a:pPr algn="ctr"/>
            <a:r>
              <a:rPr lang="nb-NO" altLang="nb-NO" sz="900" b="1" dirty="0" smtClean="0">
                <a:ea typeface="ＭＳ Ｐゴシック" pitchFamily="34" charset="-128"/>
              </a:rPr>
              <a:t>Bananmilkshake, 2 </a:t>
            </a:r>
            <a:r>
              <a:rPr lang="nb-NO" altLang="nb-NO" sz="900" b="1" dirty="0" err="1" smtClean="0">
                <a:ea typeface="ＭＳ Ｐゴシック" pitchFamily="34" charset="-128"/>
              </a:rPr>
              <a:t>porsj</a:t>
            </a:r>
            <a:r>
              <a:rPr lang="nb-NO" altLang="nb-NO" sz="900" b="1" dirty="0" smtClean="0">
                <a:ea typeface="ＭＳ Ｐゴシック" pitchFamily="34" charset="-128"/>
              </a:rPr>
              <a:t>.</a:t>
            </a:r>
          </a:p>
          <a:p>
            <a:pPr algn="ctr"/>
            <a:r>
              <a:rPr lang="nb-NO" altLang="nb-NO" sz="900" i="1" dirty="0" smtClean="0">
                <a:ea typeface="ＭＳ Ｐゴシック" pitchFamily="34" charset="-128"/>
              </a:rPr>
              <a:t>(460 kcal, 12 g protein)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1 banan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2,5 dl Helmelk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2 dl iskrem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1 </a:t>
            </a:r>
            <a:r>
              <a:rPr lang="nb-NO" altLang="nb-NO" sz="900" dirty="0" err="1" smtClean="0">
                <a:ea typeface="ＭＳ Ｐゴシック" pitchFamily="34" charset="-128"/>
              </a:rPr>
              <a:t>ts</a:t>
            </a:r>
            <a:r>
              <a:rPr lang="nb-NO" altLang="nb-NO" sz="900" dirty="0" smtClean="0">
                <a:ea typeface="ＭＳ Ｐゴシック" pitchFamily="34" charset="-128"/>
              </a:rPr>
              <a:t> vaniljesukker</a:t>
            </a:r>
          </a:p>
        </p:txBody>
      </p:sp>
      <p:sp>
        <p:nvSpPr>
          <p:cNvPr id="3080" name="Plassholder for tekst 6"/>
          <p:cNvSpPr>
            <a:spLocks noGrp="1"/>
          </p:cNvSpPr>
          <p:nvPr>
            <p:ph type="body" sz="quarter" idx="15"/>
          </p:nvPr>
        </p:nvSpPr>
        <p:spPr bwMode="auto">
          <a:xfrm>
            <a:off x="2177653" y="4013205"/>
            <a:ext cx="3025031" cy="4154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altLang="nb-NO" sz="900" i="1" dirty="0" smtClean="0">
                <a:solidFill>
                  <a:schemeClr val="tx1"/>
                </a:solidFill>
                <a:ea typeface="ＭＳ Ｐゴシック" pitchFamily="34" charset="-128"/>
              </a:rPr>
              <a:t>Foto/oppskrift: Opplysningskontoret for egg og kjøtt, melk.no</a:t>
            </a:r>
          </a:p>
          <a:p>
            <a:endParaRPr altLang="nb-NO" sz="900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81" name="Plassholder for tekst 3"/>
          <p:cNvSpPr>
            <a:spLocks noGrp="1"/>
          </p:cNvSpPr>
          <p:nvPr>
            <p:ph type="body" sz="quarter" idx="12"/>
          </p:nvPr>
        </p:nvSpPr>
        <p:spPr bwMode="auto">
          <a:xfrm>
            <a:off x="458566" y="180255"/>
            <a:ext cx="2332260" cy="2808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900" dirty="0" smtClean="0">
                <a:ea typeface="ＭＳ Ｐゴシック" pitchFamily="34" charset="-128"/>
              </a:rPr>
              <a:t>	</a:t>
            </a:r>
          </a:p>
          <a:p>
            <a:endParaRPr lang="nb-NO" altLang="nb-NO" sz="900" dirty="0" smtClean="0">
              <a:ea typeface="ＭＳ Ｐゴシック" pitchFamily="34" charset="-128"/>
            </a:endParaRPr>
          </a:p>
          <a:p>
            <a:pPr algn="ctr"/>
            <a:r>
              <a:rPr lang="nb-NO" altLang="nb-NO" sz="900" b="1" dirty="0" smtClean="0">
                <a:ea typeface="ＭＳ Ｐゴシック" pitchFamily="34" charset="-128"/>
              </a:rPr>
              <a:t>Egg-appelsindrikk, 1 </a:t>
            </a:r>
            <a:r>
              <a:rPr lang="nb-NO" altLang="nb-NO" sz="900" b="1" dirty="0" err="1" smtClean="0">
                <a:ea typeface="ＭＳ Ｐゴシック" pitchFamily="34" charset="-128"/>
              </a:rPr>
              <a:t>porsj</a:t>
            </a:r>
            <a:r>
              <a:rPr lang="nb-NO" altLang="nb-NO" sz="900" b="1" dirty="0" smtClean="0">
                <a:ea typeface="ＭＳ Ｐゴシック" pitchFamily="34" charset="-128"/>
              </a:rPr>
              <a:t>.</a:t>
            </a:r>
          </a:p>
          <a:p>
            <a:pPr algn="ctr"/>
            <a:r>
              <a:rPr lang="nb-NO" altLang="nb-NO" sz="900" i="1" dirty="0" smtClean="0">
                <a:ea typeface="ＭＳ Ｐゴシック" pitchFamily="34" charset="-128"/>
              </a:rPr>
              <a:t>(290 kcal, 13 g protein)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1 egg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1 </a:t>
            </a:r>
            <a:r>
              <a:rPr lang="nb-NO" altLang="nb-NO" sz="900" dirty="0" err="1" smtClean="0">
                <a:ea typeface="ＭＳ Ｐゴシック" pitchFamily="34" charset="-128"/>
              </a:rPr>
              <a:t>ss</a:t>
            </a:r>
            <a:r>
              <a:rPr lang="nb-NO" altLang="nb-NO" sz="900" dirty="0" smtClean="0">
                <a:ea typeface="ＭＳ Ｐゴシック" pitchFamily="34" charset="-128"/>
              </a:rPr>
              <a:t> sukker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1 dl appelsinjuice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1 dl yoghurt naturell</a:t>
            </a:r>
          </a:p>
          <a:p>
            <a:pPr algn="ctr"/>
            <a:endParaRPr lang="nb-NO" altLang="nb-NO" sz="900" dirty="0" smtClean="0">
              <a:ea typeface="ＭＳ Ｐゴシック" pitchFamily="34" charset="-128"/>
            </a:endParaRPr>
          </a:p>
          <a:p>
            <a:pPr algn="ctr"/>
            <a:r>
              <a:rPr lang="nb-NO" altLang="nb-NO" sz="900" b="1" dirty="0" smtClean="0">
                <a:ea typeface="ＭＳ Ｐゴシック" pitchFamily="34" charset="-128"/>
              </a:rPr>
              <a:t>Eggedosis, 1 pors.</a:t>
            </a:r>
          </a:p>
          <a:p>
            <a:pPr algn="ctr"/>
            <a:r>
              <a:rPr lang="nb-NO" altLang="nb-NO" sz="900" i="1" dirty="0" smtClean="0">
                <a:ea typeface="ＭＳ Ｐゴシック" pitchFamily="34" charset="-128"/>
              </a:rPr>
              <a:t>(230 kcal, 12 g protein)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1 eggehvite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2 eggeplommer</a:t>
            </a:r>
          </a:p>
          <a:p>
            <a:pPr algn="ctr"/>
            <a:r>
              <a:rPr lang="nb-NO" altLang="nb-NO" sz="900" dirty="0" smtClean="0">
                <a:ea typeface="ＭＳ Ｐゴシック" pitchFamily="34" charset="-128"/>
              </a:rPr>
              <a:t>1 barneskje sukker</a:t>
            </a:r>
          </a:p>
          <a:p>
            <a:pPr algn="ctr"/>
            <a:endParaRPr lang="nb-NO" altLang="nb-NO" sz="900" dirty="0" smtClean="0">
              <a:ea typeface="ＭＳ Ｐゴシック" pitchFamily="34" charset="-128"/>
            </a:endParaRPr>
          </a:p>
          <a:p>
            <a:pPr algn="ctr"/>
            <a:r>
              <a:rPr lang="nb-NO" altLang="nb-NO" sz="900" b="1" dirty="0" err="1">
                <a:ea typeface="ＭＳ Ｐゴシック" pitchFamily="34" charset="-128"/>
              </a:rPr>
              <a:t>Eggnog</a:t>
            </a:r>
            <a:r>
              <a:rPr lang="nb-NO" altLang="nb-NO" sz="900" b="1" dirty="0">
                <a:ea typeface="ＭＳ Ｐゴシック" pitchFamily="34" charset="-128"/>
              </a:rPr>
              <a:t>, varmedrikk, 2 </a:t>
            </a:r>
            <a:r>
              <a:rPr lang="nb-NO" altLang="nb-NO" sz="900" b="1" dirty="0" err="1">
                <a:ea typeface="ＭＳ Ｐゴシック" pitchFamily="34" charset="-128"/>
              </a:rPr>
              <a:t>porsj</a:t>
            </a:r>
            <a:r>
              <a:rPr lang="nb-NO" altLang="nb-NO" sz="900" b="1" dirty="0">
                <a:ea typeface="ＭＳ Ｐゴシック" pitchFamily="34" charset="-128"/>
              </a:rPr>
              <a:t>.</a:t>
            </a:r>
          </a:p>
          <a:p>
            <a:pPr algn="ctr"/>
            <a:r>
              <a:rPr lang="nb-NO" altLang="nb-NO" sz="900" i="1" dirty="0">
                <a:ea typeface="ＭＳ Ｐゴシック" pitchFamily="34" charset="-128"/>
              </a:rPr>
              <a:t>(490 kcal, 22 g protein)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5 dl Sjokolademelk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1,5 </a:t>
            </a:r>
            <a:r>
              <a:rPr lang="nb-NO" altLang="nb-NO" sz="900" dirty="0" err="1">
                <a:ea typeface="ＭＳ Ｐゴシック" pitchFamily="34" charset="-128"/>
              </a:rPr>
              <a:t>stk</a:t>
            </a:r>
            <a:r>
              <a:rPr lang="nb-NO" altLang="nb-NO" sz="900" dirty="0">
                <a:ea typeface="ＭＳ Ｐゴシック" pitchFamily="34" charset="-128"/>
              </a:rPr>
              <a:t> eggeplomme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1 </a:t>
            </a:r>
            <a:r>
              <a:rPr lang="nb-NO" altLang="nb-NO" sz="900" dirty="0" err="1">
                <a:ea typeface="ＭＳ Ｐゴシック" pitchFamily="34" charset="-128"/>
              </a:rPr>
              <a:t>ss</a:t>
            </a:r>
            <a:r>
              <a:rPr lang="nb-NO" altLang="nb-NO" sz="900" dirty="0">
                <a:ea typeface="ＭＳ Ｐゴシック" pitchFamily="34" charset="-128"/>
              </a:rPr>
              <a:t> honning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½ </a:t>
            </a:r>
            <a:r>
              <a:rPr lang="nb-NO" altLang="nb-NO" sz="900" dirty="0" err="1">
                <a:ea typeface="ＭＳ Ｐゴシック" pitchFamily="34" charset="-128"/>
              </a:rPr>
              <a:t>ts</a:t>
            </a:r>
            <a:r>
              <a:rPr lang="nb-NO" altLang="nb-NO" sz="900" dirty="0">
                <a:ea typeface="ＭＳ Ｐゴシック" pitchFamily="34" charset="-128"/>
              </a:rPr>
              <a:t> kanel, malt</a:t>
            </a:r>
          </a:p>
          <a:p>
            <a:pPr algn="ctr"/>
            <a:r>
              <a:rPr lang="nb-NO" altLang="nb-NO" sz="900" dirty="0">
                <a:ea typeface="ＭＳ Ｐゴシック" pitchFamily="34" charset="-128"/>
              </a:rPr>
              <a:t>½ </a:t>
            </a:r>
            <a:r>
              <a:rPr lang="nb-NO" altLang="nb-NO" sz="900" dirty="0" err="1">
                <a:ea typeface="ＭＳ Ｐゴシック" pitchFamily="34" charset="-128"/>
              </a:rPr>
              <a:t>ts</a:t>
            </a:r>
            <a:r>
              <a:rPr lang="nb-NO" altLang="nb-NO" sz="900" dirty="0">
                <a:ea typeface="ＭＳ Ｐゴシック" pitchFamily="34" charset="-128"/>
              </a:rPr>
              <a:t> muskatnøtt, malt</a:t>
            </a:r>
          </a:p>
          <a:p>
            <a:pPr algn="ctr"/>
            <a:r>
              <a:rPr lang="nb-NO" altLang="nb-NO" sz="900" i="1" dirty="0">
                <a:ea typeface="ＭＳ Ｐゴシック" pitchFamily="34" charset="-128"/>
              </a:rPr>
              <a:t>Visp </a:t>
            </a:r>
            <a:r>
              <a:rPr lang="nb-NO" altLang="nb-NO" sz="900" i="1" dirty="0" smtClean="0">
                <a:ea typeface="ＭＳ Ｐゴシック" pitchFamily="34" charset="-128"/>
              </a:rPr>
              <a:t>eggene </a:t>
            </a:r>
            <a:r>
              <a:rPr lang="nb-NO" altLang="nb-NO" sz="900" i="1" dirty="0">
                <a:ea typeface="ＭＳ Ｐゴシック" pitchFamily="34" charset="-128"/>
              </a:rPr>
              <a:t>godt </a:t>
            </a:r>
            <a:r>
              <a:rPr lang="nb-NO" altLang="nb-NO" sz="900" i="1" dirty="0" smtClean="0">
                <a:ea typeface="ＭＳ Ｐゴシック" pitchFamily="34" charset="-128"/>
              </a:rPr>
              <a:t>sammen, deretter hell </a:t>
            </a:r>
            <a:r>
              <a:rPr lang="nb-NO" altLang="nb-NO" sz="900" i="1" dirty="0">
                <a:ea typeface="ＭＳ Ｐゴシック" pitchFamily="34" charset="-128"/>
              </a:rPr>
              <a:t>varm melk med </a:t>
            </a:r>
            <a:r>
              <a:rPr lang="nb-NO" altLang="nb-NO" sz="900" i="1" dirty="0" smtClean="0">
                <a:ea typeface="ＭＳ Ｐゴシック" pitchFamily="34" charset="-128"/>
              </a:rPr>
              <a:t>krydder over eggeplommene mens du visper</a:t>
            </a:r>
            <a:endParaRPr lang="nb-NO" altLang="nb-NO" sz="900" i="1" dirty="0">
              <a:ea typeface="ＭＳ Ｐゴシック" pitchFamily="34" charset="-128"/>
            </a:endParaRPr>
          </a:p>
          <a:p>
            <a:pPr algn="ctr"/>
            <a:endParaRPr lang="nb-NO" altLang="nb-NO" sz="900" dirty="0" smtClean="0">
              <a:ea typeface="ＭＳ Ｐゴシック" pitchFamily="34" charset="-128"/>
            </a:endParaRPr>
          </a:p>
        </p:txBody>
      </p:sp>
      <p:sp>
        <p:nvSpPr>
          <p:cNvPr id="3082" name="TekstSylinder 4"/>
          <p:cNvSpPr txBox="1">
            <a:spLocks noChangeArrowheads="1"/>
          </p:cNvSpPr>
          <p:nvPr/>
        </p:nvSpPr>
        <p:spPr bwMode="auto">
          <a:xfrm>
            <a:off x="1314450" y="396875"/>
            <a:ext cx="1841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1640508" y="62310"/>
            <a:ext cx="2300630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042988" eaLnBrk="0" hangingPunct="0">
              <a:defRPr/>
            </a:pPr>
            <a:r>
              <a:rPr lang="nb-NO" altLang="nb-NO" sz="1100" b="1" kern="0" dirty="0">
                <a:solidFill>
                  <a:srgbClr val="000000"/>
                </a:solidFill>
                <a:latin typeface="Calibri"/>
                <a:ea typeface="ＭＳ Ｐゴシック" pitchFamily="-112" charset="-128"/>
              </a:rPr>
              <a:t>N</a:t>
            </a:r>
            <a:r>
              <a:rPr lang="nb-NO" altLang="nb-NO" sz="1100" b="1" kern="0" dirty="0" smtClean="0">
                <a:solidFill>
                  <a:srgbClr val="000000"/>
                </a:solidFill>
                <a:latin typeface="Calibri"/>
                <a:ea typeface="ＭＳ Ｐゴシック" pitchFamily="-112" charset="-128"/>
              </a:rPr>
              <a:t>æringsdrikker </a:t>
            </a:r>
            <a:r>
              <a:rPr lang="nb-NO" altLang="nb-NO" sz="1100" b="1" kern="0" dirty="0">
                <a:solidFill>
                  <a:srgbClr val="000000"/>
                </a:solidFill>
                <a:latin typeface="Calibri"/>
                <a:ea typeface="ＭＳ Ｐゴシック" pitchFamily="-112" charset="-128"/>
              </a:rPr>
              <a:t>du kan lage hjemme</a:t>
            </a:r>
          </a:p>
        </p:txBody>
      </p:sp>
      <p:sp>
        <p:nvSpPr>
          <p:cNvPr id="3084" name="Rektangel 6"/>
          <p:cNvSpPr>
            <a:spLocks noChangeArrowheads="1"/>
          </p:cNvSpPr>
          <p:nvPr/>
        </p:nvSpPr>
        <p:spPr bwMode="auto">
          <a:xfrm>
            <a:off x="381000" y="396875"/>
            <a:ext cx="4605338" cy="3239740"/>
          </a:xfrm>
          <a:prstGeom prst="rect">
            <a:avLst/>
          </a:prstGeom>
          <a:noFill/>
          <a:ln w="9525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85" name="Text Box 23"/>
          <p:cNvSpPr txBox="1">
            <a:spLocks noChangeArrowheads="1"/>
          </p:cNvSpPr>
          <p:nvPr/>
        </p:nvSpPr>
        <p:spPr bwMode="auto">
          <a:xfrm>
            <a:off x="381000" y="4213225"/>
            <a:ext cx="41735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nb-NO" sz="1200" b="1">
                <a:solidFill>
                  <a:srgbClr val="023982"/>
                </a:solidFill>
                <a:latin typeface="Calibri" pitchFamily="34" charset="0"/>
              </a:rPr>
              <a:t>Ernæringspoliklinikken/Seksjon for klinisk ernæring</a:t>
            </a:r>
          </a:p>
          <a:p>
            <a:pPr eaLnBrk="1" hangingPunct="1"/>
            <a:r>
              <a:rPr lang="nb-NO" altLang="nb-NO" sz="1200" b="1">
                <a:solidFill>
                  <a:srgbClr val="023982"/>
                </a:solidFill>
                <a:latin typeface="Calibri" pitchFamily="34" charset="0"/>
              </a:rPr>
              <a:t>Kreftklinikken</a:t>
            </a:r>
          </a:p>
        </p:txBody>
      </p:sp>
      <p:sp>
        <p:nvSpPr>
          <p:cNvPr id="3086" name="Text Box 24"/>
          <p:cNvSpPr txBox="1">
            <a:spLocks noChangeArrowheads="1"/>
          </p:cNvSpPr>
          <p:nvPr/>
        </p:nvSpPr>
        <p:spPr bwMode="auto">
          <a:xfrm>
            <a:off x="381000" y="4716463"/>
            <a:ext cx="2216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b-NO" altLang="nb-NO" sz="900" dirty="0">
                <a:latin typeface="Calibri" pitchFamily="34" charset="0"/>
              </a:rPr>
              <a:t>Besøksadresse:</a:t>
            </a:r>
          </a:p>
          <a:p>
            <a:pPr eaLnBrk="1" hangingPunct="1">
              <a:spcBef>
                <a:spcPct val="20000"/>
              </a:spcBef>
            </a:pPr>
            <a:r>
              <a:rPr lang="nb-NO" altLang="nb-NO" sz="900" dirty="0">
                <a:latin typeface="Calibri" pitchFamily="34" charset="0"/>
              </a:rPr>
              <a:t>Oslo Universitetssykehus – Domus </a:t>
            </a:r>
            <a:r>
              <a:rPr lang="nb-NO" altLang="nb-NO" sz="900" dirty="0" err="1">
                <a:latin typeface="Calibri" pitchFamily="34" charset="0"/>
              </a:rPr>
              <a:t>Medica</a:t>
            </a:r>
            <a:r>
              <a:rPr lang="nb-NO" altLang="nb-NO" sz="900" dirty="0">
                <a:latin typeface="Calibri" pitchFamily="34" charset="0"/>
              </a:rPr>
              <a:t>, Ernæringspoliklinikken</a:t>
            </a:r>
          </a:p>
          <a:p>
            <a:pPr eaLnBrk="1" hangingPunct="1">
              <a:spcBef>
                <a:spcPct val="20000"/>
              </a:spcBef>
            </a:pPr>
            <a:r>
              <a:rPr lang="nb-NO" altLang="nb-NO" sz="900" dirty="0">
                <a:latin typeface="Calibri" pitchFamily="34" charset="0"/>
              </a:rPr>
              <a:t>Sognsvannsveien 9, inngang K</a:t>
            </a:r>
          </a:p>
          <a:p>
            <a:pPr eaLnBrk="1" hangingPunct="1">
              <a:spcBef>
                <a:spcPct val="20000"/>
              </a:spcBef>
            </a:pPr>
            <a:r>
              <a:rPr lang="nb-NO" altLang="nb-NO" sz="900" dirty="0">
                <a:latin typeface="Calibri" pitchFamily="34" charset="0"/>
              </a:rPr>
              <a:t>0372 Oslo</a:t>
            </a:r>
          </a:p>
          <a:p>
            <a:pPr eaLnBrk="1" hangingPunct="1">
              <a:spcBef>
                <a:spcPct val="20000"/>
              </a:spcBef>
            </a:pPr>
            <a:r>
              <a:rPr lang="nb-NO" altLang="nb-NO" sz="900" dirty="0">
                <a:latin typeface="Calibri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nb-NO" altLang="nb-NO" sz="900" dirty="0" err="1">
                <a:latin typeface="Calibri" pitchFamily="34" charset="0"/>
              </a:rPr>
              <a:t>Postadr</a:t>
            </a:r>
            <a:r>
              <a:rPr lang="nb-NO" altLang="nb-NO" sz="900" dirty="0">
                <a:latin typeface="Calibri" pitchFamily="34" charset="0"/>
              </a:rPr>
              <a:t>: Postboks 4950 Nydalen, 0424 Oslo</a:t>
            </a:r>
          </a:p>
          <a:p>
            <a:pPr eaLnBrk="1" hangingPunct="1">
              <a:spcBef>
                <a:spcPct val="20000"/>
              </a:spcBef>
            </a:pPr>
            <a:endParaRPr lang="nb-NO" altLang="nb-NO" sz="900" dirty="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nb-NO" altLang="nb-NO" sz="900" dirty="0">
                <a:latin typeface="Calibri" pitchFamily="34" charset="0"/>
              </a:rPr>
              <a:t>Telefon: 230 79 050 </a:t>
            </a:r>
          </a:p>
        </p:txBody>
      </p:sp>
      <p:sp>
        <p:nvSpPr>
          <p:cNvPr id="3087" name="Text Box 25"/>
          <p:cNvSpPr txBox="1">
            <a:spLocks noChangeArrowheads="1"/>
          </p:cNvSpPr>
          <p:nvPr/>
        </p:nvSpPr>
        <p:spPr bwMode="auto">
          <a:xfrm>
            <a:off x="2743200" y="4733925"/>
            <a:ext cx="21336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Wingdings 2" pitchFamily="18" charset="2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nb-NO" altLang="nb-NO" sz="900" b="1">
                <a:latin typeface="Calibri" pitchFamily="34" charset="0"/>
              </a:rPr>
              <a:t>Hvordan få time ved Ernæringspoliklinikken</a:t>
            </a:r>
          </a:p>
          <a:p>
            <a:pPr eaLnBrk="1" hangingPunct="1">
              <a:spcBef>
                <a:spcPct val="15000"/>
              </a:spcBef>
            </a:pPr>
            <a:r>
              <a:rPr lang="nb-NO" altLang="nb-NO" sz="900">
                <a:latin typeface="Calibri" pitchFamily="34" charset="0"/>
              </a:rPr>
              <a:t>Hvis du følges av en lege ved OUS, kan denne sende henvisning til oss direkte i journalsystemet.</a:t>
            </a:r>
          </a:p>
          <a:p>
            <a:pPr eaLnBrk="1" hangingPunct="1">
              <a:spcBef>
                <a:spcPct val="15000"/>
              </a:spcBef>
            </a:pPr>
            <a:endParaRPr lang="nb-NO" altLang="nb-NO" sz="900">
              <a:latin typeface="Calibri" pitchFamily="34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nb-NO" altLang="nb-NO" sz="900">
                <a:latin typeface="Calibri" pitchFamily="34" charset="0"/>
              </a:rPr>
              <a:t>Fastlege kan henvise til oss via sentralt henvisningsmottak ved OUS.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3664429" y="6358111"/>
            <a:ext cx="1261884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900" smtClean="0">
                <a:latin typeface="+mn-lt"/>
              </a:rPr>
              <a:t>Revidert: </a:t>
            </a:r>
            <a:r>
              <a:rPr lang="nb-NO" sz="900" dirty="0" smtClean="0">
                <a:latin typeface="+mn-lt"/>
              </a:rPr>
              <a:t>Februar 2019</a:t>
            </a:r>
            <a:endParaRPr lang="nb-NO" sz="9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tekst 7"/>
          <p:cNvSpPr>
            <a:spLocks noGrp="1"/>
          </p:cNvSpPr>
          <p:nvPr>
            <p:ph type="body" sz="quarter" idx="16"/>
          </p:nvPr>
        </p:nvSpPr>
        <p:spPr>
          <a:xfrm>
            <a:off x="381000" y="539750"/>
            <a:ext cx="4678363" cy="1008063"/>
          </a:xfrm>
        </p:spPr>
        <p:txBody>
          <a:bodyPr/>
          <a:lstStyle/>
          <a:p>
            <a:r>
              <a:rPr lang="nb-NO" altLang="nb-NO" sz="1100" dirty="0" smtClean="0">
                <a:solidFill>
                  <a:srgbClr val="004E8D"/>
                </a:solidFill>
                <a:ea typeface="ＭＳ Ｐゴシック" pitchFamily="34" charset="-128"/>
              </a:rPr>
              <a:t>Flytende kost omfatter mat som er flytende og med jevn konsistens og uten klumper eller mat som smelter i munnen før svelging.  </a:t>
            </a:r>
          </a:p>
          <a:p>
            <a:r>
              <a:rPr lang="nb-NO" altLang="nb-NO" sz="1100" dirty="0" smtClean="0">
                <a:solidFill>
                  <a:srgbClr val="004E8D"/>
                </a:solidFill>
                <a:ea typeface="ＭＳ Ｐゴシック" pitchFamily="34" charset="-128"/>
              </a:rPr>
              <a:t>Målet med denne </a:t>
            </a:r>
            <a:r>
              <a:rPr lang="nb-NO" altLang="nb-NO" sz="1100" dirty="0" err="1" smtClean="0">
                <a:solidFill>
                  <a:srgbClr val="004E8D"/>
                </a:solidFill>
                <a:ea typeface="ＭＳ Ｐゴシック" pitchFamily="34" charset="-128"/>
              </a:rPr>
              <a:t>kostformen</a:t>
            </a:r>
            <a:r>
              <a:rPr lang="nb-NO" altLang="nb-NO" sz="1100" dirty="0" smtClean="0">
                <a:solidFill>
                  <a:srgbClr val="004E8D"/>
                </a:solidFill>
                <a:ea typeface="ＭＳ Ｐゴシック" pitchFamily="34" charset="-128"/>
              </a:rPr>
              <a:t> er å sikre et trygt inntak av mat og unngå komplikasjoner etter kirurgi. </a:t>
            </a:r>
          </a:p>
          <a:p>
            <a:r>
              <a:rPr lang="nb-NO" altLang="nb-NO" sz="1100" dirty="0" smtClean="0">
                <a:solidFill>
                  <a:srgbClr val="004E8D"/>
                </a:solidFill>
                <a:ea typeface="ＭＳ Ｐゴシック" pitchFamily="34" charset="-128"/>
              </a:rPr>
              <a:t>Denne brosjyren er utarbeidet for pasienter som har </a:t>
            </a:r>
            <a:r>
              <a:rPr lang="nb-NO" altLang="nb-NO" sz="1100" smtClean="0">
                <a:solidFill>
                  <a:srgbClr val="004E8D"/>
                </a:solidFill>
                <a:ea typeface="ＭＳ Ｐゴシック" pitchFamily="34" charset="-128"/>
              </a:rPr>
              <a:t>gjennomgått operasjon </a:t>
            </a:r>
            <a:r>
              <a:rPr lang="nb-NO" altLang="nb-NO" sz="1100" dirty="0" smtClean="0">
                <a:solidFill>
                  <a:srgbClr val="004E8D"/>
                </a:solidFill>
                <a:ea typeface="ＭＳ Ｐゴシック" pitchFamily="34" charset="-128"/>
              </a:rPr>
              <a:t>i spiserør og/eller magesekk, men kan brukes ved andre tilstander dersom det er anbefalt av lege eller klinisk ernæringsfysiolog. </a:t>
            </a:r>
          </a:p>
        </p:txBody>
      </p:sp>
      <p:sp>
        <p:nvSpPr>
          <p:cNvPr id="4099" name="Plassholder for tekst 8"/>
          <p:cNvSpPr>
            <a:spLocks noGrp="1"/>
          </p:cNvSpPr>
          <p:nvPr>
            <p:ph type="body" sz="quarter" idx="17"/>
          </p:nvPr>
        </p:nvSpPr>
        <p:spPr>
          <a:xfrm>
            <a:off x="381000" y="252413"/>
            <a:ext cx="4752975" cy="290512"/>
          </a:xfrm>
        </p:spPr>
        <p:txBody>
          <a:bodyPr/>
          <a:lstStyle/>
          <a:p>
            <a:r>
              <a:rPr lang="nb-NO" altLang="nb-NO" b="1" dirty="0" smtClean="0">
                <a:solidFill>
                  <a:srgbClr val="004E8D"/>
                </a:solidFill>
                <a:ea typeface="ＭＳ Ｐゴシック" pitchFamily="34" charset="-128"/>
              </a:rPr>
              <a:t>Flytende kost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306388" y="1764407"/>
            <a:ext cx="4968304" cy="517064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000" b="1" dirty="0" smtClean="0">
                <a:latin typeface="+mj-lt"/>
                <a:ea typeface="ＭＳ Ｐゴシック" pitchFamily="-112" charset="-128"/>
              </a:rPr>
              <a:t>Generelle råd: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Porsjonsstørrelse: 1-3 dl. Start med 1 dl de første dagene, deretter øk med 1-2 dl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Oppnå 3-4 hovedmåltider per dag i form av suppe</a:t>
            </a:r>
            <a:endParaRPr lang="nb-NO" sz="1000" dirty="0">
              <a:latin typeface="+mj-lt"/>
              <a:ea typeface="ＭＳ Ｐゴシック" pitchFamily="-112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Bruk meieriprodukter </a:t>
            </a:r>
            <a:r>
              <a:rPr lang="nb-NO" sz="1000" dirty="0">
                <a:latin typeface="+mj-lt"/>
                <a:ea typeface="ＭＳ Ｐゴシック" pitchFamily="-112" charset="-128"/>
              </a:rPr>
              <a:t>som mellommåltider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Velg produkter som gir deg mest proteiner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Desserter burde velges utenom hovedmåltider og skal ikke erstatte et hovedmåltid</a:t>
            </a:r>
            <a:endParaRPr lang="nb-NO" sz="1000" dirty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endParaRPr lang="nb-NO" sz="1000" b="1" dirty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r>
              <a:rPr lang="nb-NO" sz="1000" b="1" dirty="0">
                <a:latin typeface="+mj-lt"/>
                <a:ea typeface="ＭＳ Ｐゴシック" pitchFamily="-112" charset="-128"/>
              </a:rPr>
              <a:t>Flytende </a:t>
            </a:r>
            <a:r>
              <a:rPr lang="nb-NO" sz="1000" b="1" dirty="0" smtClean="0">
                <a:latin typeface="+mj-lt"/>
                <a:ea typeface="ＭＳ Ｐゴシック" pitchFamily="-112" charset="-128"/>
              </a:rPr>
              <a:t>mat</a:t>
            </a:r>
            <a:r>
              <a:rPr lang="nb-NO" sz="1000" b="1" dirty="0">
                <a:latin typeface="+mj-lt"/>
                <a:ea typeface="ＭＳ Ｐゴシック" pitchFamily="-112" charset="-128"/>
              </a:rPr>
              <a:t>:</a:t>
            </a:r>
            <a:r>
              <a:rPr lang="nb-NO" sz="1000" b="1" dirty="0" smtClean="0">
                <a:latin typeface="+mj-lt"/>
                <a:ea typeface="ＭＳ Ｐゴシック" pitchFamily="-112" charset="-128"/>
              </a:rPr>
              <a:t> </a:t>
            </a:r>
          </a:p>
          <a:p>
            <a:pPr marL="171450" indent="-171450">
              <a:buFontTx/>
              <a:buChar char="-"/>
              <a:defRPr/>
            </a:pPr>
            <a:r>
              <a:rPr lang="nb-NO" sz="1000" dirty="0">
                <a:latin typeface="+mj-lt"/>
                <a:ea typeface="ＭＳ Ｐゴシック" pitchFamily="-112" charset="-128"/>
              </a:rPr>
              <a:t>Suppe med/uten melk: </a:t>
            </a:r>
          </a:p>
          <a:p>
            <a:pPr marL="628650" lvl="1" indent="-171450">
              <a:buFontTx/>
              <a:buChar char="-"/>
              <a:defRPr/>
            </a:pPr>
            <a:r>
              <a:rPr lang="nb-NO" sz="1000" dirty="0">
                <a:latin typeface="+mj-lt"/>
                <a:ea typeface="ＭＳ Ｐゴシック" pitchFamily="-112" charset="-128"/>
              </a:rPr>
              <a:t>Havresuppe 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eller </a:t>
            </a:r>
            <a:r>
              <a:rPr lang="nb-NO" sz="1000" dirty="0">
                <a:latin typeface="+mj-lt"/>
                <a:ea typeface="ＭＳ Ｐゴシック" pitchFamily="-112" charset="-128"/>
              </a:rPr>
              <a:t>en tynn blendet havregrøt</a:t>
            </a:r>
          </a:p>
          <a:p>
            <a:pPr marL="628650" lvl="1" indent="-171450">
              <a:buFontTx/>
              <a:buChar char="-"/>
              <a:defRPr/>
            </a:pPr>
            <a:r>
              <a:rPr lang="nb-NO" sz="1000" dirty="0">
                <a:latin typeface="+mj-lt"/>
                <a:ea typeface="ＭＳ Ｐゴシック" pitchFamily="-112" charset="-128"/>
              </a:rPr>
              <a:t>Andre supper: Blomkål, tomat, rotgrønnsak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, asparges, gulrot</a:t>
            </a:r>
          </a:p>
          <a:p>
            <a:pPr marL="628650" lvl="1" indent="-171450">
              <a:buFontTx/>
              <a:buChar char="-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Tomatsuppe tilsatt egg, blendet</a:t>
            </a:r>
          </a:p>
          <a:p>
            <a:pPr marL="171450" indent="-171450">
              <a:buFontTx/>
              <a:buChar char="-"/>
              <a:defRPr/>
            </a:pPr>
            <a:r>
              <a:rPr lang="nb-NO" sz="1000" dirty="0">
                <a:latin typeface="+mj-lt"/>
                <a:ea typeface="ＭＳ Ｐゴシック" pitchFamily="-112" charset="-128"/>
              </a:rPr>
              <a:t>Yoghurt uten klumper</a:t>
            </a:r>
          </a:p>
          <a:p>
            <a:pPr marL="171450" indent="-171450">
              <a:buFontTx/>
              <a:buChar char="-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Næringsdrikker, forholdsvis melkebaserte </a:t>
            </a:r>
            <a:endParaRPr lang="nb-NO" sz="1000" dirty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endParaRPr lang="nb-NO" sz="1000" dirty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r>
              <a:rPr lang="nb-NO" sz="1000" b="1" dirty="0" smtClean="0">
                <a:latin typeface="+mj-lt"/>
                <a:ea typeface="ＭＳ Ｐゴシック" pitchFamily="-112" charset="-128"/>
              </a:rPr>
              <a:t>Drikke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 </a:t>
            </a:r>
            <a:r>
              <a:rPr lang="nb-NO" sz="1000" dirty="0">
                <a:latin typeface="+mj-lt"/>
                <a:ea typeface="ＭＳ Ｐゴシック" pitchFamily="-112" charset="-128"/>
              </a:rPr>
              <a:t>som inneholder proteiner vil regnes som 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mat og kan brukes som mellommåltid: </a:t>
            </a:r>
          </a:p>
          <a:p>
            <a:pPr marL="171450" indent="-171450">
              <a:buFontTx/>
              <a:buChar char="-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Melk </a:t>
            </a:r>
            <a:r>
              <a:rPr lang="nb-NO" sz="1000" dirty="0">
                <a:latin typeface="+mj-lt"/>
                <a:ea typeface="ＭＳ Ｐゴシック" pitchFamily="-112" charset="-128"/>
              </a:rPr>
              <a:t>(søt, sur), sjokolademelk, milkshake, varm 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sjokolade kokt på melk, E+ drikk</a:t>
            </a:r>
          </a:p>
          <a:p>
            <a:pPr marL="171450" indent="-171450">
              <a:buFontTx/>
              <a:buChar char="-"/>
              <a:defRPr/>
            </a:pPr>
            <a:r>
              <a:rPr lang="nb-NO" sz="1000" dirty="0" err="1" smtClean="0">
                <a:latin typeface="+mj-lt"/>
                <a:ea typeface="ＭＳ Ｐゴシック" pitchFamily="-112" charset="-128"/>
              </a:rPr>
              <a:t>Smoothie</a:t>
            </a:r>
            <a:r>
              <a:rPr lang="nb-NO" sz="1000" dirty="0">
                <a:latin typeface="+mj-lt"/>
                <a:ea typeface="ＭＳ Ｐゴシック" pitchFamily="-112" charset="-128"/>
              </a:rPr>
              <a:t> 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(kjøkkenet </a:t>
            </a:r>
            <a:r>
              <a:rPr lang="nb-NO" sz="1000" dirty="0">
                <a:latin typeface="+mj-lt"/>
                <a:ea typeface="ＭＳ Ｐゴシック" pitchFamily="-112" charset="-128"/>
              </a:rPr>
              <a:t>lager 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på forespørsel)</a:t>
            </a:r>
          </a:p>
          <a:p>
            <a:pPr>
              <a:defRPr/>
            </a:pPr>
            <a:endParaRPr lang="nb-NO" sz="1000" dirty="0" smtClean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r>
              <a:rPr lang="nb-NO" sz="1000" b="1" dirty="0" smtClean="0">
                <a:latin typeface="+mj-lt"/>
                <a:ea typeface="ＭＳ Ｐゴシック" pitchFamily="-112" charset="-128"/>
              </a:rPr>
              <a:t>Dessert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, proteinholdig:</a:t>
            </a:r>
            <a:endParaRPr lang="nb-NO" sz="1000" dirty="0">
              <a:latin typeface="+mj-lt"/>
              <a:ea typeface="ＭＳ Ｐゴシック" pitchFamily="-112" charset="-128"/>
            </a:endParaRPr>
          </a:p>
          <a:p>
            <a:pPr marL="171450" indent="-171450">
              <a:buFontTx/>
              <a:buChar char="-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Iskrem</a:t>
            </a:r>
          </a:p>
          <a:p>
            <a:pPr marL="171450" indent="-171450">
              <a:buFontTx/>
              <a:buChar char="-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Karamellpudding, sjokoladepudding, bringebærmousse</a:t>
            </a:r>
            <a:endParaRPr lang="nb-NO" sz="1000" dirty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endParaRPr lang="nb-NO" sz="1000" b="1" dirty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endParaRPr lang="nb-NO" sz="1000" b="1" dirty="0" smtClean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r>
              <a:rPr lang="nb-NO" sz="1000" b="1" dirty="0" smtClean="0">
                <a:latin typeface="+mj-lt"/>
                <a:ea typeface="ＭＳ Ｐゴシック" pitchFamily="-112" charset="-128"/>
              </a:rPr>
              <a:t>Beriking </a:t>
            </a:r>
            <a:r>
              <a:rPr lang="nb-NO" sz="1000" b="1" dirty="0">
                <a:latin typeface="+mj-lt"/>
                <a:ea typeface="ＭＳ Ｐゴシック" pitchFamily="-112" charset="-128"/>
              </a:rPr>
              <a:t>av </a:t>
            </a:r>
            <a:r>
              <a:rPr lang="nb-NO" sz="1000" b="1" dirty="0" smtClean="0">
                <a:latin typeface="+mj-lt"/>
                <a:ea typeface="ＭＳ Ｐゴシック" pitchFamily="-112" charset="-128"/>
              </a:rPr>
              <a:t>mat:</a:t>
            </a:r>
            <a:endParaRPr lang="nb-NO" sz="1000" b="1" dirty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r>
              <a:rPr lang="nb-NO" sz="1000" dirty="0">
                <a:latin typeface="+mj-lt"/>
                <a:ea typeface="ＭＳ Ｐゴシック" pitchFamily="-112" charset="-128"/>
              </a:rPr>
              <a:t>Flytende kost 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kan </a:t>
            </a:r>
            <a:r>
              <a:rPr lang="nb-NO" sz="1000" dirty="0" err="1" smtClean="0">
                <a:latin typeface="+mj-lt"/>
                <a:ea typeface="ＭＳ Ｐゴシック" pitchFamily="-112" charset="-128"/>
              </a:rPr>
              <a:t>energiberikes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 med:</a:t>
            </a:r>
            <a:endParaRPr lang="nb-NO" sz="1000" dirty="0">
              <a:latin typeface="+mj-lt"/>
              <a:ea typeface="ＭＳ Ｐゴシック" pitchFamily="-112" charset="-128"/>
            </a:endParaRPr>
          </a:p>
          <a:p>
            <a:pPr marL="171450" indent="-171450">
              <a:buFontTx/>
              <a:buChar char="-"/>
              <a:defRPr/>
            </a:pPr>
            <a:r>
              <a:rPr lang="nb-NO" sz="1000" dirty="0">
                <a:latin typeface="+mj-lt"/>
                <a:ea typeface="ＭＳ Ｐゴシック" pitchFamily="-112" charset="-128"/>
              </a:rPr>
              <a:t>Proteiner: melk, egg, kjøtt, fisk, proteinpulver </a:t>
            </a:r>
          </a:p>
          <a:p>
            <a:pPr marL="171450" indent="-171450">
              <a:buFontTx/>
              <a:buChar char="-"/>
              <a:defRPr/>
            </a:pPr>
            <a:r>
              <a:rPr lang="nb-NO" sz="1000" dirty="0">
                <a:latin typeface="+mj-lt"/>
                <a:ea typeface="ＭＳ Ｐゴシック" pitchFamily="-112" charset="-128"/>
              </a:rPr>
              <a:t>Fett: olje, smør, rømme, fløte, </a:t>
            </a:r>
            <a:r>
              <a:rPr lang="nb-NO" sz="1000" dirty="0" err="1">
                <a:latin typeface="+mj-lt"/>
                <a:ea typeface="ＭＳ Ｐゴシック" pitchFamily="-112" charset="-128"/>
              </a:rPr>
              <a:t>kesam</a:t>
            </a:r>
            <a:endParaRPr lang="nb-NO" sz="1000" b="1" dirty="0">
              <a:latin typeface="+mj-lt"/>
              <a:ea typeface="ＭＳ Ｐゴシック" pitchFamily="-112" charset="-128"/>
            </a:endParaRPr>
          </a:p>
          <a:p>
            <a:pPr marL="171450" indent="-171450">
              <a:buFontTx/>
              <a:buChar char="-"/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Karbohydrater: sukker</a:t>
            </a:r>
            <a:r>
              <a:rPr lang="nb-NO" sz="1000" dirty="0">
                <a:latin typeface="+mj-lt"/>
                <a:ea typeface="ＭＳ Ｐゴシック" pitchFamily="-112" charset="-128"/>
              </a:rPr>
              <a:t>, 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honning, mel, havregryn, ris, pasta (blendet)</a:t>
            </a:r>
          </a:p>
          <a:p>
            <a:pPr>
              <a:defRPr/>
            </a:pPr>
            <a:endParaRPr lang="nb-NO" sz="1000" b="1" dirty="0" smtClean="0">
              <a:latin typeface="+mj-lt"/>
              <a:ea typeface="ＭＳ Ｐゴシック" pitchFamily="-112" charset="-128"/>
            </a:endParaRPr>
          </a:p>
          <a:p>
            <a:pPr>
              <a:defRPr/>
            </a:pPr>
            <a:r>
              <a:rPr lang="nb-NO" sz="1000" dirty="0" smtClean="0">
                <a:latin typeface="+mj-lt"/>
                <a:ea typeface="ＭＳ Ｐゴシック" pitchFamily="-112" charset="-128"/>
              </a:rPr>
              <a:t>Klare væsker er drikker som inneholder verken proteiner eller fett:</a:t>
            </a:r>
            <a:endParaRPr lang="nb-NO" sz="1000" dirty="0">
              <a:latin typeface="+mj-lt"/>
              <a:ea typeface="ＭＳ Ｐゴシック" pitchFamily="-112" charset="-128"/>
            </a:endParaRPr>
          </a:p>
          <a:p>
            <a:pPr marL="171450" indent="-171450">
              <a:buFontTx/>
              <a:buChar char="-"/>
              <a:defRPr/>
            </a:pPr>
            <a:r>
              <a:rPr lang="nb-NO" sz="1000" dirty="0">
                <a:latin typeface="+mj-lt"/>
                <a:ea typeface="ＭＳ Ｐゴシック" pitchFamily="-112" charset="-128"/>
              </a:rPr>
              <a:t>Vann, saft, juice, kaffe, </a:t>
            </a:r>
            <a:r>
              <a:rPr lang="nb-NO" sz="1000" dirty="0" smtClean="0">
                <a:latin typeface="+mj-lt"/>
                <a:ea typeface="ＭＳ Ｐゴシック" pitchFamily="-112" charset="-128"/>
              </a:rPr>
              <a:t>te, vørterøl, </a:t>
            </a:r>
            <a:r>
              <a:rPr lang="nb-NO" sz="1000" dirty="0" err="1" smtClean="0">
                <a:latin typeface="+mj-lt"/>
                <a:ea typeface="ＭＳ Ｐゴシック" pitchFamily="-112" charset="-128"/>
              </a:rPr>
              <a:t>saftis</a:t>
            </a:r>
            <a:endParaRPr lang="nb-NO" sz="1000" dirty="0">
              <a:latin typeface="+mj-lt"/>
              <a:ea typeface="ＭＳ Ｐゴシック" pitchFamily="-112" charset="-128"/>
            </a:endParaRPr>
          </a:p>
          <a:p>
            <a:pPr marL="171450" indent="-171450">
              <a:buFontTx/>
              <a:buChar char="-"/>
              <a:defRPr/>
            </a:pPr>
            <a:endParaRPr lang="nb-NO" sz="1000" dirty="0">
              <a:latin typeface="+mj-lt"/>
              <a:ea typeface="ＭＳ Ｐゴシック" pitchFamily="-112" charset="-128"/>
            </a:endParaRPr>
          </a:p>
        </p:txBody>
      </p:sp>
      <p:pic>
        <p:nvPicPr>
          <p:cNvPr id="4101" name="Picture 14" descr="4f55d2035aecc6210a000000-729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88" y="4106863"/>
            <a:ext cx="20891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516542"/>
              </p:ext>
            </p:extLst>
          </p:nvPr>
        </p:nvGraphicFramePr>
        <p:xfrm>
          <a:off x="5705475" y="252413"/>
          <a:ext cx="2449513" cy="298305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68846"/>
                <a:gridCol w="504311"/>
                <a:gridCol w="576356"/>
              </a:tblGrid>
              <a:tr h="14384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+mj-lt"/>
                        </a:rPr>
                        <a:t>Drikke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100</a:t>
                      </a:r>
                      <a:r>
                        <a:rPr lang="nb-NO" sz="900" baseline="0" dirty="0" smtClean="0">
                          <a:effectLst/>
                          <a:latin typeface="+mj-lt"/>
                        </a:rPr>
                        <a:t> ml</a:t>
                      </a:r>
                      <a:endParaRPr lang="nb-NO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0574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Energi (kcal)</a:t>
                      </a:r>
                      <a:endParaRPr lang="nb-NO" sz="9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Protein (g)</a:t>
                      </a:r>
                      <a:endParaRPr lang="nb-NO" sz="9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Melk, hel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63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Melk, lett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43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Melk, skummet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33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err="1">
                          <a:effectLst/>
                          <a:latin typeface="+mj-lt"/>
                        </a:rPr>
                        <a:t>Biola</a:t>
                      </a:r>
                      <a:r>
                        <a:rPr lang="nb-NO" sz="900" b="0" dirty="0">
                          <a:effectLst/>
                          <a:latin typeface="+mj-lt"/>
                        </a:rPr>
                        <a:t>/Cultura naturell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43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err="1">
                          <a:effectLst/>
                          <a:latin typeface="+mj-lt"/>
                        </a:rPr>
                        <a:t>Biola</a:t>
                      </a:r>
                      <a:r>
                        <a:rPr lang="nb-NO" sz="900" b="0" dirty="0">
                          <a:effectLst/>
                          <a:latin typeface="+mj-lt"/>
                        </a:rPr>
                        <a:t>/Cultura </a:t>
                      </a:r>
                      <a:r>
                        <a:rPr lang="nb-NO" sz="900" b="0" dirty="0" smtClean="0">
                          <a:effectLst/>
                          <a:latin typeface="+mj-lt"/>
                        </a:rPr>
                        <a:t>med</a:t>
                      </a:r>
                      <a:r>
                        <a:rPr lang="nb-NO" sz="900" b="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nb-NO" sz="900" b="0" dirty="0" smtClean="0">
                          <a:effectLst/>
                          <a:latin typeface="+mj-lt"/>
                        </a:rPr>
                        <a:t>smak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67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>
                          <a:effectLst/>
                          <a:latin typeface="+mj-lt"/>
                        </a:rPr>
                        <a:t>E+ drikk </a:t>
                      </a:r>
                      <a:r>
                        <a:rPr lang="nb-NO" sz="900" b="0" dirty="0" smtClean="0">
                          <a:effectLst/>
                          <a:latin typeface="+mj-lt"/>
                        </a:rPr>
                        <a:t>med</a:t>
                      </a:r>
                      <a:r>
                        <a:rPr lang="nb-NO" sz="900" b="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nb-NO" sz="900" b="0" dirty="0" smtClean="0">
                          <a:effectLst/>
                          <a:latin typeface="+mj-lt"/>
                        </a:rPr>
                        <a:t>smak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175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7,5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Liva</a:t>
                      </a:r>
                      <a:r>
                        <a:rPr lang="nb-NO" sz="9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solbærdrikk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67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err="1" smtClean="0">
                          <a:effectLst/>
                          <a:latin typeface="+mj-lt"/>
                        </a:rPr>
                        <a:t>Smoothie</a:t>
                      </a:r>
                      <a:r>
                        <a:rPr lang="nb-NO" sz="900" b="0" baseline="0" dirty="0" smtClean="0">
                          <a:effectLst/>
                          <a:latin typeface="+mj-lt"/>
                        </a:rPr>
                        <a:t> j</a:t>
                      </a:r>
                      <a:r>
                        <a:rPr lang="nb-NO" sz="900" b="0" dirty="0" smtClean="0">
                          <a:effectLst/>
                          <a:latin typeface="+mj-lt"/>
                        </a:rPr>
                        <a:t>ordbær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77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nb-NO" sz="9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err="1" smtClean="0">
                          <a:effectLst/>
                          <a:latin typeface="+mj-lt"/>
                        </a:rPr>
                        <a:t>Smoothie</a:t>
                      </a:r>
                      <a:r>
                        <a:rPr lang="nb-NO" sz="900" b="0" dirty="0" smtClean="0">
                          <a:effectLst/>
                          <a:latin typeface="+mj-lt"/>
                        </a:rPr>
                        <a:t> mango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nb-NO" sz="9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Kakao, rett i koppen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80 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>
                          <a:effectLst/>
                          <a:latin typeface="+mj-lt"/>
                        </a:rPr>
                        <a:t>Vørterøl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40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Juice appelsin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43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Juice eple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Saft, sukkerholdig 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43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-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Brus, sukkerholdig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>
                          <a:effectLst/>
                          <a:latin typeface="+mj-lt"/>
                        </a:rPr>
                        <a:t>Buljong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0,3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</a:tbl>
          </a:graphicData>
        </a:graphic>
      </p:graphicFrame>
      <p:pic>
        <p:nvPicPr>
          <p:cNvPr id="417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88" y="374650"/>
            <a:ext cx="208915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77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88" y="2246313"/>
            <a:ext cx="20891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Tabell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95864"/>
              </p:ext>
            </p:extLst>
          </p:nvPr>
        </p:nvGraphicFramePr>
        <p:xfrm>
          <a:off x="5705475" y="3269624"/>
          <a:ext cx="2449513" cy="238321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68846"/>
                <a:gridCol w="504311"/>
                <a:gridCol w="576356"/>
              </a:tblGrid>
              <a:tr h="2159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+mj-lt"/>
                        </a:rPr>
                        <a:t>Supper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100 ml</a:t>
                      </a:r>
                    </a:p>
                  </a:txBody>
                  <a:tcPr marL="68615" marR="68615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1051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Energi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(kcal)</a:t>
                      </a:r>
                      <a:endParaRPr lang="nb-NO" sz="9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Protein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(g)</a:t>
                      </a:r>
                      <a:endParaRPr lang="nb-NO" sz="9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20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Aspargessuppe m/melk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90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68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Blomkålsuppe m/melk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80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Blomkålsuppe uten melk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65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20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Bringebær suppe 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20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Gulrotsuppe m/lime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95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20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Rotgrønnsakssuppe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75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20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Tomatsuppe m/</a:t>
                      </a:r>
                      <a:r>
                        <a:rPr lang="nb-NO" sz="900" b="0" baseline="0" dirty="0" smtClean="0">
                          <a:effectLst/>
                          <a:latin typeface="+mj-lt"/>
                        </a:rPr>
                        <a:t>melk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105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20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Tomatsuppe uten melk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75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274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Tomatsuppe m/melk og kokt egg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110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4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</a:tbl>
          </a:graphicData>
        </a:graphic>
      </p:graphicFrame>
      <p:graphicFrame>
        <p:nvGraphicFramePr>
          <p:cNvPr id="24" name="Tabell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42596"/>
              </p:ext>
            </p:extLst>
          </p:nvPr>
        </p:nvGraphicFramePr>
        <p:xfrm>
          <a:off x="5705475" y="5673449"/>
          <a:ext cx="2449513" cy="182991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68846"/>
                <a:gridCol w="504311"/>
                <a:gridCol w="576356"/>
              </a:tblGrid>
              <a:tr h="2800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+mj-lt"/>
                        </a:rPr>
                        <a:t>Dessert</a:t>
                      </a:r>
                      <a:endParaRPr lang="nb-NO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En</a:t>
                      </a:r>
                      <a:r>
                        <a:rPr lang="nb-NO" sz="900" baseline="0" dirty="0" smtClean="0">
                          <a:effectLst/>
                          <a:latin typeface="+mj-lt"/>
                        </a:rPr>
                        <a:t> p</a:t>
                      </a:r>
                      <a:r>
                        <a:rPr lang="nb-NO" sz="900" dirty="0" smtClean="0">
                          <a:effectLst/>
                          <a:latin typeface="+mj-lt"/>
                        </a:rPr>
                        <a:t>orsjon</a:t>
                      </a:r>
                      <a:endParaRPr lang="nb-NO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2399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Energi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(kcal)</a:t>
                      </a:r>
                      <a:endParaRPr lang="nb-NO" sz="9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Protein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(g)</a:t>
                      </a:r>
                      <a:endParaRPr lang="nb-NO" sz="9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7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Bringebærmousse (90 g)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200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2,5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315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Jordbær og mangomousse (90 g)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180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2,5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315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Yoghurtmousse med</a:t>
                      </a:r>
                      <a:r>
                        <a:rPr lang="nb-NO" sz="900" b="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nb-NO" sz="900" b="0" dirty="0" smtClean="0">
                          <a:effectLst/>
                          <a:latin typeface="+mj-lt"/>
                        </a:rPr>
                        <a:t>skogsbær (90 g)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110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2,5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7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Yoghurt</a:t>
                      </a:r>
                      <a:r>
                        <a:rPr lang="nb-NO" sz="9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Tine (125 g)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7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Iskrem (75 g)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145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2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  <a:tr h="157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0" dirty="0" smtClean="0">
                          <a:effectLst/>
                          <a:latin typeface="+mj-lt"/>
                        </a:rPr>
                        <a:t>Solo</a:t>
                      </a:r>
                      <a:r>
                        <a:rPr lang="nb-NO" sz="900" b="0" baseline="0" dirty="0" smtClean="0">
                          <a:effectLst/>
                          <a:latin typeface="+mj-lt"/>
                        </a:rPr>
                        <a:t> is (1 </a:t>
                      </a:r>
                      <a:r>
                        <a:rPr lang="nb-NO" sz="900" b="0" baseline="0" dirty="0" err="1" smtClean="0">
                          <a:effectLst/>
                          <a:latin typeface="+mj-lt"/>
                        </a:rPr>
                        <a:t>stk</a:t>
                      </a:r>
                      <a:r>
                        <a:rPr lang="nb-NO" sz="900" b="0" baseline="0" dirty="0" smtClean="0">
                          <a:effectLst/>
                          <a:latin typeface="+mj-lt"/>
                        </a:rPr>
                        <a:t>)</a:t>
                      </a:r>
                      <a:endParaRPr lang="nb-NO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135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 smtClean="0">
                          <a:effectLst/>
                          <a:latin typeface="+mj-lt"/>
                        </a:rPr>
                        <a:t>0</a:t>
                      </a:r>
                      <a:endParaRPr lang="nb-NO" sz="9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615" marR="68615" marT="0" marB="0"/>
                </a:tc>
              </a:tr>
            </a:tbl>
          </a:graphicData>
        </a:graphic>
      </p:graphicFrame>
      <p:pic>
        <p:nvPicPr>
          <p:cNvPr id="4258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5" y="5851525"/>
            <a:ext cx="2081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5634038" y="6350"/>
            <a:ext cx="2792412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000" i="1" dirty="0">
                <a:latin typeface="+mj-lt"/>
                <a:ea typeface="ＭＳ Ｐゴシック" pitchFamily="-112" charset="-128"/>
              </a:rPr>
              <a:t>Disse matvarene/retter finner du på postens buffet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97750" y="6948983"/>
            <a:ext cx="4976942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b-NO" sz="1000" i="1" dirty="0" smtClean="0">
                <a:latin typeface="+mj-lt"/>
              </a:rPr>
              <a:t>Proteinholdig erstatning for melk: Soyamelk. </a:t>
            </a:r>
          </a:p>
          <a:p>
            <a:r>
              <a:rPr lang="nb-NO" sz="1000" i="1" dirty="0" smtClean="0">
                <a:latin typeface="+mj-lt"/>
              </a:rPr>
              <a:t>Produkter som er laget av ris, havre og mandel inneholder veldig lite proteiner </a:t>
            </a:r>
            <a:endParaRPr lang="nb-NO" sz="1000" i="1" dirty="0">
              <a:latin typeface="+mj-lt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306388" y="1764407"/>
            <a:ext cx="496830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5_blue_300">
  <a:themeElements>
    <a:clrScheme name="Office-t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D8FF"/>
      </a:accent1>
      <a:accent2>
        <a:srgbClr val="0058A0"/>
      </a:accent2>
      <a:accent3>
        <a:srgbClr val="FFFFFF"/>
      </a:accent3>
      <a:accent4>
        <a:srgbClr val="000000"/>
      </a:accent4>
      <a:accent5>
        <a:srgbClr val="CAE9FF"/>
      </a:accent5>
      <a:accent6>
        <a:srgbClr val="004F91"/>
      </a:accent6>
      <a:hlink>
        <a:srgbClr val="009999"/>
      </a:hlink>
      <a:folHlink>
        <a:srgbClr val="FF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ingdings 2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ingdings 2" pitchFamily="18" charset="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D8FF"/>
        </a:accent1>
        <a:accent2>
          <a:srgbClr val="0058A0"/>
        </a:accent2>
        <a:accent3>
          <a:srgbClr val="FFFFFF"/>
        </a:accent3>
        <a:accent4>
          <a:srgbClr val="000000"/>
        </a:accent4>
        <a:accent5>
          <a:srgbClr val="CAE9FF"/>
        </a:accent5>
        <a:accent6>
          <a:srgbClr val="004F91"/>
        </a:accent6>
        <a:hlink>
          <a:srgbClr val="009999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D8FF"/>
      </a:accent1>
      <a:accent2>
        <a:srgbClr val="0058A0"/>
      </a:accent2>
      <a:accent3>
        <a:srgbClr val="FFFFFF"/>
      </a:accent3>
      <a:accent4>
        <a:srgbClr val="000000"/>
      </a:accent4>
      <a:accent5>
        <a:srgbClr val="CAE9FF"/>
      </a:accent5>
      <a:accent6>
        <a:srgbClr val="004F91"/>
      </a:accent6>
      <a:hlink>
        <a:srgbClr val="009999"/>
      </a:hlink>
      <a:folHlink>
        <a:srgbClr val="FF6600"/>
      </a:folHlink>
    </a:clrScheme>
    <a:fontScheme name="Office-tema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ingdings 2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Wingdings 2" pitchFamily="18" charset="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A5_blue_300</Template>
  <TotalTime>1661</TotalTime>
  <Words>671</Words>
  <Application>Microsoft Office PowerPoint</Application>
  <PresentationFormat>Egendefinert</PresentationFormat>
  <Paragraphs>216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A5_blue_300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</dc:creator>
  <cp:lastModifiedBy>Hildegunn Frøysa</cp:lastModifiedBy>
  <cp:revision>181</cp:revision>
  <cp:lastPrinted>2019-02-11T13:50:05Z</cp:lastPrinted>
  <dcterms:created xsi:type="dcterms:W3CDTF">2012-11-20T08:12:53Z</dcterms:created>
  <dcterms:modified xsi:type="dcterms:W3CDTF">2019-02-13T06:56:22Z</dcterms:modified>
</cp:coreProperties>
</file>