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Lst>
  <p:sldSz cx="9144000" cy="6858000" type="screen4x3"/>
  <p:notesSz cx="6724650" cy="9774238"/>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6" d="100"/>
          <a:sy n="126" d="100"/>
        </p:scale>
        <p:origin x="-119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lstStyle/>
          <a:p>
            <a:r>
              <a:rPr lang="nb-NO" smtClean="0"/>
              <a:t>Klikk for å redigere tittelstil</a:t>
            </a:r>
            <a:endParaRPr lang="nb-NO"/>
          </a:p>
        </p:txBody>
      </p:sp>
      <p:sp>
        <p:nvSpPr>
          <p:cNvPr id="3" name="Undertit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smtClean="0"/>
              <a:t>Klikk for å redigere undertittelstil i malen</a:t>
            </a:r>
            <a:endParaRPr lang="nb-NO"/>
          </a:p>
        </p:txBody>
      </p:sp>
      <p:sp>
        <p:nvSpPr>
          <p:cNvPr id="4" name="Plassholder for dato 3"/>
          <p:cNvSpPr>
            <a:spLocks noGrp="1"/>
          </p:cNvSpPr>
          <p:nvPr>
            <p:ph type="dt" sz="half" idx="10"/>
          </p:nvPr>
        </p:nvSpPr>
        <p:spPr/>
        <p:txBody>
          <a:bodyPr/>
          <a:lstStyle/>
          <a:p>
            <a:fld id="{56CB561E-117B-4B90-BB3B-141F3F5A3658}" type="datetimeFigureOut">
              <a:rPr lang="nb-NO" smtClean="0"/>
              <a:t>02.05.2018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959618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loddrett tekst 2"/>
          <p:cNvSpPr>
            <a:spLocks noGrp="1"/>
          </p:cNvSpPr>
          <p:nvPr>
            <p:ph type="body" orient="vert" idx="1"/>
          </p:nvPr>
        </p:nvSpPr>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56CB561E-117B-4B90-BB3B-141F3F5A3658}" type="datetimeFigureOut">
              <a:rPr lang="nb-NO" smtClean="0"/>
              <a:t>02.05.2018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25634650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drett tittel og tekst">
    <p:spTree>
      <p:nvGrpSpPr>
        <p:cNvPr id="1" name=""/>
        <p:cNvGrpSpPr/>
        <p:nvPr/>
      </p:nvGrpSpPr>
      <p:grpSpPr>
        <a:xfrm>
          <a:off x="0" y="0"/>
          <a:ext cx="0" cy="0"/>
          <a:chOff x="0" y="0"/>
          <a:chExt cx="0" cy="0"/>
        </a:xfrm>
      </p:grpSpPr>
      <p:sp>
        <p:nvSpPr>
          <p:cNvPr id="2" name="Loddrett tittel 1"/>
          <p:cNvSpPr>
            <a:spLocks noGrp="1"/>
          </p:cNvSpPr>
          <p:nvPr>
            <p:ph type="title" orient="vert"/>
          </p:nvPr>
        </p:nvSpPr>
        <p:spPr>
          <a:xfrm>
            <a:off x="6629400" y="274638"/>
            <a:ext cx="2057400" cy="5851525"/>
          </a:xfrm>
        </p:spPr>
        <p:txBody>
          <a:bodyPr vert="eaVert"/>
          <a:lstStyle/>
          <a:p>
            <a:r>
              <a:rPr lang="nb-NO" smtClean="0"/>
              <a:t>Klikk for å redigere tittelstil</a:t>
            </a:r>
            <a:endParaRPr lang="nb-NO"/>
          </a:p>
        </p:txBody>
      </p:sp>
      <p:sp>
        <p:nvSpPr>
          <p:cNvPr id="3" name="Plassholder for loddrett tekst 2"/>
          <p:cNvSpPr>
            <a:spLocks noGrp="1"/>
          </p:cNvSpPr>
          <p:nvPr>
            <p:ph type="body" orient="vert" idx="1"/>
          </p:nvPr>
        </p:nvSpPr>
        <p:spPr>
          <a:xfrm>
            <a:off x="457200" y="274638"/>
            <a:ext cx="6019800" cy="5851525"/>
          </a:xfrm>
        </p:spPr>
        <p:txBody>
          <a:bodyPr vert="eaVert"/>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56CB561E-117B-4B90-BB3B-141F3F5A3658}" type="datetimeFigureOut">
              <a:rPr lang="nb-NO" smtClean="0"/>
              <a:t>02.05.2018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4079611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idx="1"/>
          </p:nvPr>
        </p:nvSpPr>
        <p:spPr/>
        <p:txBody>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10"/>
          </p:nvPr>
        </p:nvSpPr>
        <p:spPr/>
        <p:txBody>
          <a:bodyPr/>
          <a:lstStyle/>
          <a:p>
            <a:fld id="{56CB561E-117B-4B90-BB3B-141F3F5A3658}" type="datetimeFigureOut">
              <a:rPr lang="nb-NO" smtClean="0"/>
              <a:t>02.05.2018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1678247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406900"/>
            <a:ext cx="7772400" cy="1362075"/>
          </a:xfrm>
        </p:spPr>
        <p:txBody>
          <a:bodyPr anchor="t"/>
          <a:lstStyle>
            <a:lvl1pPr algn="l">
              <a:defRPr sz="4000" b="1" cap="all"/>
            </a:lvl1pPr>
          </a:lstStyle>
          <a:p>
            <a:r>
              <a:rPr lang="nb-NO" smtClean="0"/>
              <a:t>Klikk for å redigere tittelstil</a:t>
            </a:r>
            <a:endParaRPr lang="nb-NO"/>
          </a:p>
        </p:txBody>
      </p:sp>
      <p:sp>
        <p:nvSpPr>
          <p:cNvPr id="3" name="Plassholder f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smtClean="0"/>
              <a:t>Klikk for å redigere tekststiler i malen</a:t>
            </a:r>
          </a:p>
        </p:txBody>
      </p:sp>
      <p:sp>
        <p:nvSpPr>
          <p:cNvPr id="4" name="Plassholder for dato 3"/>
          <p:cNvSpPr>
            <a:spLocks noGrp="1"/>
          </p:cNvSpPr>
          <p:nvPr>
            <p:ph type="dt" sz="half" idx="10"/>
          </p:nvPr>
        </p:nvSpPr>
        <p:spPr/>
        <p:txBody>
          <a:bodyPr/>
          <a:lstStyle/>
          <a:p>
            <a:fld id="{56CB561E-117B-4B90-BB3B-141F3F5A3658}" type="datetimeFigureOut">
              <a:rPr lang="nb-NO" smtClean="0"/>
              <a:t>02.05.2018</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2363925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inn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inn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dato 4"/>
          <p:cNvSpPr>
            <a:spLocks noGrp="1"/>
          </p:cNvSpPr>
          <p:nvPr>
            <p:ph type="dt" sz="half" idx="10"/>
          </p:nvPr>
        </p:nvSpPr>
        <p:spPr/>
        <p:txBody>
          <a:bodyPr/>
          <a:lstStyle/>
          <a:p>
            <a:fld id="{56CB561E-117B-4B90-BB3B-141F3F5A3658}" type="datetimeFigureOut">
              <a:rPr lang="nb-NO" smtClean="0"/>
              <a:t>02.05.2018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252007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vl1pPr>
          </a:lstStyle>
          <a:p>
            <a:r>
              <a:rPr lang="nb-NO" smtClean="0"/>
              <a:t>Klikk for å redigere tittelstil</a:t>
            </a:r>
            <a:endParaRPr lang="nb-NO"/>
          </a:p>
        </p:txBody>
      </p:sp>
      <p:sp>
        <p:nvSpPr>
          <p:cNvPr id="3" name="Plassholder f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4" name="Plassholder for inn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5" name="Plassholder f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smtClean="0"/>
              <a:t>Klikk for å redigere tekststiler i malen</a:t>
            </a:r>
          </a:p>
        </p:txBody>
      </p:sp>
      <p:sp>
        <p:nvSpPr>
          <p:cNvPr id="6" name="Plassholder for inn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7" name="Plassholder for dato 6"/>
          <p:cNvSpPr>
            <a:spLocks noGrp="1"/>
          </p:cNvSpPr>
          <p:nvPr>
            <p:ph type="dt" sz="half" idx="10"/>
          </p:nvPr>
        </p:nvSpPr>
        <p:spPr/>
        <p:txBody>
          <a:bodyPr/>
          <a:lstStyle/>
          <a:p>
            <a:fld id="{56CB561E-117B-4B90-BB3B-141F3F5A3658}" type="datetimeFigureOut">
              <a:rPr lang="nb-NO" smtClean="0"/>
              <a:t>02.05.2018</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290131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Klikk for å redigere tittelstil</a:t>
            </a:r>
            <a:endParaRPr lang="nb-NO"/>
          </a:p>
        </p:txBody>
      </p:sp>
      <p:sp>
        <p:nvSpPr>
          <p:cNvPr id="3" name="Plassholder for dato 2"/>
          <p:cNvSpPr>
            <a:spLocks noGrp="1"/>
          </p:cNvSpPr>
          <p:nvPr>
            <p:ph type="dt" sz="half" idx="10"/>
          </p:nvPr>
        </p:nvSpPr>
        <p:spPr/>
        <p:txBody>
          <a:bodyPr/>
          <a:lstStyle/>
          <a:p>
            <a:fld id="{56CB561E-117B-4B90-BB3B-141F3F5A3658}" type="datetimeFigureOut">
              <a:rPr lang="nb-NO" smtClean="0"/>
              <a:t>02.05.2018</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23179459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56CB561E-117B-4B90-BB3B-141F3F5A3658}" type="datetimeFigureOut">
              <a:rPr lang="nb-NO" smtClean="0"/>
              <a:t>02.05.2018</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36721604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273050"/>
            <a:ext cx="3008313" cy="1162050"/>
          </a:xfrm>
        </p:spPr>
        <p:txBody>
          <a:bodyPr anchor="b"/>
          <a:lstStyle>
            <a:lvl1pPr algn="l">
              <a:defRPr sz="2000" b="1"/>
            </a:lvl1pPr>
          </a:lstStyle>
          <a:p>
            <a:r>
              <a:rPr lang="nb-NO" smtClean="0"/>
              <a:t>Klikk for å redigere tittelstil</a:t>
            </a:r>
            <a:endParaRPr lang="nb-NO"/>
          </a:p>
        </p:txBody>
      </p:sp>
      <p:sp>
        <p:nvSpPr>
          <p:cNvPr id="3" name="Plassholder for inn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56CB561E-117B-4B90-BB3B-141F3F5A3658}" type="datetimeFigureOut">
              <a:rPr lang="nb-NO" smtClean="0"/>
              <a:t>02.05.2018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7442862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800600"/>
            <a:ext cx="5486400" cy="566738"/>
          </a:xfrm>
        </p:spPr>
        <p:txBody>
          <a:bodyPr anchor="b"/>
          <a:lstStyle>
            <a:lvl1pPr algn="l">
              <a:defRPr sz="2000" b="1"/>
            </a:lvl1pPr>
          </a:lstStyle>
          <a:p>
            <a:r>
              <a:rPr lang="nb-NO" smtClean="0"/>
              <a:t>Klikk for å redigere tittelstil</a:t>
            </a:r>
            <a:endParaRPr lang="nb-NO"/>
          </a:p>
        </p:txBody>
      </p:sp>
      <p:sp>
        <p:nvSpPr>
          <p:cNvPr id="3" name="Plassholder for bil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b-NO"/>
          </a:p>
        </p:txBody>
      </p:sp>
      <p:sp>
        <p:nvSpPr>
          <p:cNvPr id="4" name="Plassholder f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smtClean="0"/>
              <a:t>Klikk for å redigere tekststiler i malen</a:t>
            </a:r>
          </a:p>
        </p:txBody>
      </p:sp>
      <p:sp>
        <p:nvSpPr>
          <p:cNvPr id="5" name="Plassholder for dato 4"/>
          <p:cNvSpPr>
            <a:spLocks noGrp="1"/>
          </p:cNvSpPr>
          <p:nvPr>
            <p:ph type="dt" sz="half" idx="10"/>
          </p:nvPr>
        </p:nvSpPr>
        <p:spPr/>
        <p:txBody>
          <a:bodyPr/>
          <a:lstStyle/>
          <a:p>
            <a:fld id="{56CB561E-117B-4B90-BB3B-141F3F5A3658}" type="datetimeFigureOut">
              <a:rPr lang="nb-NO" smtClean="0"/>
              <a:t>02.05.2018</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EB1221DC-9667-47A1-83EB-D1AB3DBCB5D2}" type="slidenum">
              <a:rPr lang="nb-NO" smtClean="0"/>
              <a:t>‹#›</a:t>
            </a:fld>
            <a:endParaRPr lang="nb-NO"/>
          </a:p>
        </p:txBody>
      </p:sp>
    </p:spTree>
    <p:extLst>
      <p:ext uri="{BB962C8B-B14F-4D97-AF65-F5344CB8AC3E}">
        <p14:creationId xmlns:p14="http://schemas.microsoft.com/office/powerpoint/2010/main" val="320772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b-NO" smtClean="0"/>
              <a:t>Klikk for å redigere tittelstil</a:t>
            </a:r>
            <a:endParaRPr lang="nb-NO"/>
          </a:p>
        </p:txBody>
      </p:sp>
      <p:sp>
        <p:nvSpPr>
          <p:cNvPr id="3" name="Plassholder f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b-NO" smtClean="0"/>
              <a:t>Klikk for å redigere tekststiler i malen</a:t>
            </a:r>
          </a:p>
          <a:p>
            <a:pPr lvl="1"/>
            <a:r>
              <a:rPr lang="nb-NO" smtClean="0"/>
              <a:t>Andre nivå</a:t>
            </a:r>
          </a:p>
          <a:p>
            <a:pPr lvl="2"/>
            <a:r>
              <a:rPr lang="nb-NO" smtClean="0"/>
              <a:t>Tredje nivå</a:t>
            </a:r>
          </a:p>
          <a:p>
            <a:pPr lvl="3"/>
            <a:r>
              <a:rPr lang="nb-NO" smtClean="0"/>
              <a:t>Fjerde nivå</a:t>
            </a:r>
          </a:p>
          <a:p>
            <a:pPr lvl="4"/>
            <a:r>
              <a:rPr lang="nb-NO" smtClean="0"/>
              <a:t>Femte nivå</a:t>
            </a:r>
            <a:endParaRPr lang="nb-NO"/>
          </a:p>
        </p:txBody>
      </p:sp>
      <p:sp>
        <p:nvSpPr>
          <p:cNvPr id="4" name="Plassholder for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CB561E-117B-4B90-BB3B-141F3F5A3658}" type="datetimeFigureOut">
              <a:rPr lang="nb-NO" smtClean="0"/>
              <a:t>02.05.2018</a:t>
            </a:fld>
            <a:endParaRPr lang="nb-NO"/>
          </a:p>
        </p:txBody>
      </p:sp>
      <p:sp>
        <p:nvSpPr>
          <p:cNvPr id="5" name="Plassholder for bunn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b-NO"/>
          </a:p>
        </p:txBody>
      </p:sp>
      <p:sp>
        <p:nvSpPr>
          <p:cNvPr id="6" name="Plassholder for lysbilde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221DC-9667-47A1-83EB-D1AB3DBCB5D2}" type="slidenum">
              <a:rPr lang="nb-NO" smtClean="0"/>
              <a:t>‹#›</a:t>
            </a:fld>
            <a:endParaRPr lang="nb-NO"/>
          </a:p>
        </p:txBody>
      </p:sp>
    </p:spTree>
    <p:extLst>
      <p:ext uri="{BB962C8B-B14F-4D97-AF65-F5344CB8AC3E}">
        <p14:creationId xmlns:p14="http://schemas.microsoft.com/office/powerpoint/2010/main" val="20678792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ctrTitle"/>
          </p:nvPr>
        </p:nvSpPr>
        <p:spPr/>
        <p:txBody>
          <a:bodyPr/>
          <a:lstStyle/>
          <a:p>
            <a:r>
              <a:rPr lang="nb-NO" dirty="0" smtClean="0"/>
              <a:t>EKSEMPELSAMLING BIERVERV</a:t>
            </a:r>
            <a:endParaRPr lang="nb-NO" dirty="0"/>
          </a:p>
        </p:txBody>
      </p:sp>
      <p:sp>
        <p:nvSpPr>
          <p:cNvPr id="3" name="Undertittel 2"/>
          <p:cNvSpPr>
            <a:spLocks noGrp="1"/>
          </p:cNvSpPr>
          <p:nvPr>
            <p:ph type="subTitle" idx="1"/>
          </p:nvPr>
        </p:nvSpPr>
        <p:spPr/>
        <p:txBody>
          <a:bodyPr/>
          <a:lstStyle/>
          <a:p>
            <a:r>
              <a:rPr lang="nb-NO" dirty="0" smtClean="0"/>
              <a:t>Aktuelle praktiske problemstillinger og relevante </a:t>
            </a:r>
            <a:r>
              <a:rPr lang="nb-NO" dirty="0" smtClean="0">
                <a:solidFill>
                  <a:schemeClr val="bg1">
                    <a:lumMod val="50000"/>
                  </a:schemeClr>
                </a:solidFill>
              </a:rPr>
              <a:t>drøftingstemaer</a:t>
            </a:r>
            <a:endParaRPr lang="nb-NO" dirty="0">
              <a:solidFill>
                <a:schemeClr val="bg1">
                  <a:lumMod val="50000"/>
                </a:schemeClr>
              </a:solidFill>
            </a:endParaRPr>
          </a:p>
        </p:txBody>
      </p:sp>
    </p:spTree>
    <p:extLst>
      <p:ext uri="{BB962C8B-B14F-4D97-AF65-F5344CB8AC3E}">
        <p14:creationId xmlns:p14="http://schemas.microsoft.com/office/powerpoint/2010/main" val="154360719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Ek</a:t>
            </a:r>
            <a:r>
              <a:rPr lang="nb-NO" dirty="0"/>
              <a:t>s.1</a:t>
            </a:r>
            <a:r>
              <a:rPr lang="nb-NO" dirty="0" smtClean="0"/>
              <a:t> – Avdelingssjef Kari</a:t>
            </a:r>
            <a:endParaRPr lang="nb-NO" dirty="0"/>
          </a:p>
        </p:txBody>
      </p:sp>
      <p:sp>
        <p:nvSpPr>
          <p:cNvPr id="3" name="Plassholder for innhold 2"/>
          <p:cNvSpPr>
            <a:spLocks noGrp="1"/>
          </p:cNvSpPr>
          <p:nvPr>
            <p:ph idx="1"/>
          </p:nvPr>
        </p:nvSpPr>
        <p:spPr>
          <a:xfrm>
            <a:off x="457200" y="1600200"/>
            <a:ext cx="8229600" cy="4997152"/>
          </a:xfrm>
        </p:spPr>
        <p:txBody>
          <a:bodyPr>
            <a:normAutofit fontScale="47500" lnSpcReduction="20000"/>
          </a:bodyPr>
          <a:lstStyle/>
          <a:p>
            <a:pPr marL="0" lvl="0" indent="0">
              <a:buNone/>
            </a:pPr>
            <a:r>
              <a:rPr lang="nb-NO" dirty="0"/>
              <a:t>Kari søkte på en avdelingssjefstilling (lege) ved Storvik sykehus HF. I stillingsutlysningen ble  det opplyst  at bierverv i privat virksomhet eller som avtalespesialist vil kunne være problematisk i forhold til å inneha lederfunksjon i foretaket.</a:t>
            </a:r>
          </a:p>
          <a:p>
            <a:pPr marL="0" lvl="0" indent="0">
              <a:buNone/>
            </a:pPr>
            <a:endParaRPr lang="nb-NO" dirty="0"/>
          </a:p>
          <a:p>
            <a:pPr marL="0" lvl="0" indent="0">
              <a:buNone/>
            </a:pPr>
            <a:r>
              <a:rPr lang="nb-NO" dirty="0"/>
              <a:t>Sykehuset begrunnet dette både med stillingens omfang (vil være så krevende at det normalt ikke vil være forenlig med bierverv) og at stillingens art tilsier krav til lojalitet  og habilitet for ansatte i lederstilling. Forutsetningene for bierverv tas opp med alle som er på intervju. For å sikre at forutsetningene er tilstrekkelig klare når det gjelder bierverv, har Storvik sykehus sørget for at de konkrete begrensningene for bierverv dokumenteres og fremkommer i personalmappen til Kari. Biervervet registreres samtidig i personalportalen. </a:t>
            </a:r>
          </a:p>
          <a:p>
            <a:pPr marL="0" lvl="0" indent="0">
              <a:buNone/>
            </a:pPr>
            <a:endParaRPr lang="nb-NO" dirty="0"/>
          </a:p>
          <a:p>
            <a:pPr marL="0" lvl="0" indent="0">
              <a:buNone/>
            </a:pPr>
            <a:r>
              <a:rPr lang="nb-NO" dirty="0"/>
              <a:t>Det bør stilles spørsmål ved om begrensninger når det gjelder bierverv skal fremkomme i utlysningen fordi det uansett kreves en individuell vurdering. </a:t>
            </a:r>
          </a:p>
          <a:p>
            <a:pPr marL="0" lvl="0" indent="0">
              <a:buNone/>
            </a:pPr>
            <a:endParaRPr lang="nb-NO" dirty="0"/>
          </a:p>
          <a:p>
            <a:pPr marL="0" lvl="0" indent="0">
              <a:buNone/>
            </a:pPr>
            <a:r>
              <a:rPr lang="nb-NO" dirty="0"/>
              <a:t>En avdelingssjefsstilling gir grunnlag for å kunne sette strengere krav til kapasitet, lojalitet og habilitet i forhold til virksomheten. Dette må vurderes ut fra at offentlige sykehus som hovedregel ikke kan begrunne kravene til lojalitet opp mot konkurrerende virksomhet. Spørsmålet om habilitet må derimot alltid vurderes.  Ledere representerer arbeidsgiver, og det gir grunnlag for å stille ekstra krav til habilitet og lojalitet. Spørsmålet  om kapasitet må kunne diskuteres. Enhver ansatt, også på et høyt stillingsnivå, har fritid som vedkommende selv må kunne disponere. </a:t>
            </a:r>
          </a:p>
          <a:p>
            <a:pPr marL="0" indent="0">
              <a:buNone/>
            </a:pPr>
            <a:endParaRPr lang="nb-NO" dirty="0"/>
          </a:p>
        </p:txBody>
      </p:sp>
    </p:spTree>
    <p:extLst>
      <p:ext uri="{BB962C8B-B14F-4D97-AF65-F5344CB8AC3E}">
        <p14:creationId xmlns:p14="http://schemas.microsoft.com/office/powerpoint/2010/main" val="368288598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p>
            <a:r>
              <a:rPr lang="nb-NO" dirty="0" smtClean="0"/>
              <a:t>Eks</a:t>
            </a:r>
            <a:r>
              <a:rPr lang="nb-NO" dirty="0"/>
              <a:t>.</a:t>
            </a:r>
            <a:r>
              <a:rPr lang="nb-NO" dirty="0" smtClean="0">
                <a:solidFill>
                  <a:srgbClr val="FF0000"/>
                </a:solidFill>
              </a:rPr>
              <a:t> </a:t>
            </a:r>
            <a:r>
              <a:rPr lang="nb-NO" dirty="0" smtClean="0"/>
              <a:t>2 – Psykologspesialist Gunnar</a:t>
            </a:r>
            <a:endParaRPr lang="nb-NO" dirty="0"/>
          </a:p>
        </p:txBody>
      </p:sp>
      <p:sp>
        <p:nvSpPr>
          <p:cNvPr id="3" name="Plassholder for innhold 2"/>
          <p:cNvSpPr>
            <a:spLocks noGrp="1"/>
          </p:cNvSpPr>
          <p:nvPr>
            <p:ph idx="1"/>
          </p:nvPr>
        </p:nvSpPr>
        <p:spPr>
          <a:xfrm>
            <a:off x="457200" y="1600200"/>
            <a:ext cx="8229600" cy="5069160"/>
          </a:xfrm>
        </p:spPr>
        <p:txBody>
          <a:bodyPr>
            <a:normAutofit/>
          </a:bodyPr>
          <a:lstStyle/>
          <a:p>
            <a:pPr marL="0" lvl="0" indent="0">
              <a:buNone/>
            </a:pPr>
            <a:r>
              <a:rPr lang="nb-NO" sz="1500" dirty="0"/>
              <a:t>Psykologspesialist Gunnar har 100 % stilling i BUP på Flatland sykehus HF. Han søker om bierverv som selvstendig næringsdrivende. I sin søknad oppgir han at han vil ta på seg sakkyndigoppdrag i enkeltsaker for kommuner i tillegg til undervisningsoppdrag.</a:t>
            </a:r>
          </a:p>
          <a:p>
            <a:pPr marL="0" lvl="0" indent="0">
              <a:buNone/>
            </a:pPr>
            <a:endParaRPr lang="nb-NO" sz="1500" dirty="0"/>
          </a:p>
          <a:p>
            <a:pPr marL="0" lvl="0" indent="0">
              <a:buNone/>
            </a:pPr>
            <a:r>
              <a:rPr lang="nb-NO" sz="1500" dirty="0"/>
              <a:t>Sykehuset er bekymret for at det kan oppstå habilitetsproblemer med oppdrag for kommuner som geografisk ligger innenfor BUPs ansvarsområde. Det vil kunne oppstå situasjoner hvor Gunnar har vært inne som sakkyndig, og hvor barnet senere blir henvist til behandling ved BUP hvor Gunnar arbeider som én av to psykologspesialister.</a:t>
            </a:r>
          </a:p>
          <a:p>
            <a:pPr marL="0" lvl="0" indent="0">
              <a:buNone/>
            </a:pPr>
            <a:endParaRPr lang="nb-NO" sz="1500" dirty="0"/>
          </a:p>
          <a:p>
            <a:pPr marL="0" lvl="0" indent="0">
              <a:buNone/>
            </a:pPr>
            <a:r>
              <a:rPr lang="nb-NO" sz="1500" dirty="0"/>
              <a:t>Den enkle løsningen vil være å si nei til bierverv ut fra en habilitetsvurdering. Det må vurderes opp mot hovedregelen om at arbeidsgiver ikke kan nekte bierverv uten saklig begrunnelse. Det kan derfor vurderes om biervervet godkjennes med den begrensning at Gunnar ikke kan ta sakkyndigoppdrag for kommuner som ligger innenfor BUPs geografiske ansvarsområde. Andre aktuelle begrensninger vil kunne være at Gunnar ikke kan ta betalte undervisningsoppdrag for Flatlandet sykehus, altså konkrete begrensninger i omfanget av den selvstendige næringsvirksomheten. </a:t>
            </a:r>
          </a:p>
          <a:p>
            <a:pPr marL="0" lvl="0" indent="0">
              <a:buNone/>
            </a:pPr>
            <a:endParaRPr lang="nb-NO" sz="1500" dirty="0"/>
          </a:p>
          <a:p>
            <a:pPr marL="0" lvl="0" indent="0">
              <a:buNone/>
            </a:pPr>
            <a:r>
              <a:rPr lang="nb-NO" sz="1500" dirty="0"/>
              <a:t>Vurderingen må gjøres konkret basert på arbeidsgivers mulighet til å unngå habilitetskonflikt. I denne saken er det kun to psykologspesialister. Hvis det hadde vært mange andre ansatte som kunne ta saker i hvor Gunnar blir inhabil, vil vurderingen kunne bli en annen.</a:t>
            </a:r>
          </a:p>
        </p:txBody>
      </p:sp>
    </p:spTree>
    <p:extLst>
      <p:ext uri="{BB962C8B-B14F-4D97-AF65-F5344CB8AC3E}">
        <p14:creationId xmlns:p14="http://schemas.microsoft.com/office/powerpoint/2010/main" val="112862868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Eks</a:t>
            </a:r>
            <a:r>
              <a:rPr lang="nb-NO" dirty="0"/>
              <a:t>.</a:t>
            </a:r>
            <a:r>
              <a:rPr lang="nb-NO" dirty="0" smtClean="0"/>
              <a:t> 3 – Overlege Petter</a:t>
            </a:r>
            <a:endParaRPr lang="nb-NO" dirty="0"/>
          </a:p>
        </p:txBody>
      </p:sp>
      <p:sp>
        <p:nvSpPr>
          <p:cNvPr id="3" name="Plassholder for innhold 2"/>
          <p:cNvSpPr>
            <a:spLocks noGrp="1"/>
          </p:cNvSpPr>
          <p:nvPr>
            <p:ph idx="1"/>
          </p:nvPr>
        </p:nvSpPr>
        <p:spPr>
          <a:xfrm>
            <a:off x="539552" y="1556792"/>
            <a:ext cx="8229600" cy="4525963"/>
          </a:xfrm>
        </p:spPr>
        <p:txBody>
          <a:bodyPr>
            <a:noAutofit/>
          </a:bodyPr>
          <a:lstStyle/>
          <a:p>
            <a:pPr marL="0" lvl="0" indent="0">
              <a:buNone/>
            </a:pPr>
            <a:r>
              <a:rPr lang="nb-NO" sz="1800" dirty="0"/>
              <a:t>På Lillevik sykehus HF har Petter stilling som overlege (medisinskfaglig rådgiver) med ansvar for beslutningsstøtte til avdelingssjef. Avdelingssjefen er ikke lege. </a:t>
            </a:r>
          </a:p>
          <a:p>
            <a:pPr marL="0" lvl="0" indent="0">
              <a:buNone/>
            </a:pPr>
            <a:endParaRPr lang="nb-NO" sz="1800" dirty="0"/>
          </a:p>
          <a:p>
            <a:pPr marL="0" lvl="0" indent="0">
              <a:buNone/>
            </a:pPr>
            <a:r>
              <a:rPr lang="nb-NO" sz="1800" dirty="0"/>
              <a:t>Petter søker om bierverv i privat virksomhet som avtalespesialist. Sykehuset må vurdere om de vil akseptere at Petter, som er med som beslutningsstøtte for avdelingssjef i medisinske saker (herunder henvisningsspørsmål), kan ha bierverv i privat virksomhet innenfor sammenfallende spesialitet som avdelingen. </a:t>
            </a:r>
          </a:p>
          <a:p>
            <a:pPr marL="0" lvl="0" indent="0">
              <a:buNone/>
            </a:pPr>
            <a:endParaRPr lang="nb-NO" sz="1800" dirty="0"/>
          </a:p>
          <a:p>
            <a:pPr marL="0" lvl="0" indent="0">
              <a:buNone/>
            </a:pPr>
            <a:r>
              <a:rPr lang="nb-NO" sz="1800" dirty="0"/>
              <a:t>Det vil være viktig å avklare om Petter har en funksjon på Lillevik sykehus hvor han vil kunne påvirke eller ta avgjørelser som kan gi fordeler for biarbeidsgiver eller direkte for ham selv. </a:t>
            </a:r>
          </a:p>
          <a:p>
            <a:pPr marL="0" lvl="0" indent="0">
              <a:buNone/>
            </a:pPr>
            <a:endParaRPr lang="nb-NO" sz="1800" dirty="0"/>
          </a:p>
          <a:p>
            <a:pPr marL="0" indent="0">
              <a:buNone/>
            </a:pPr>
            <a:r>
              <a:rPr lang="nb-NO" sz="1800" dirty="0"/>
              <a:t>Sykehusets vurdering er at Petter vil kunne ta avgjørelser som gir fordeler for biarbeidsgiver. Det betyr at biervervet ikke kan aksepteres i rollen han har som medisinsk rådgiver. Et alternativ  for sykehuset er å bruke en annen overlege som medisinskfaglig rådgiver og tilby Petter en stilling uten rådgiveransvar.  </a:t>
            </a:r>
          </a:p>
        </p:txBody>
      </p:sp>
    </p:spTree>
    <p:extLst>
      <p:ext uri="{BB962C8B-B14F-4D97-AF65-F5344CB8AC3E}">
        <p14:creationId xmlns:p14="http://schemas.microsoft.com/office/powerpoint/2010/main" val="91250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Ek</a:t>
            </a:r>
            <a:r>
              <a:rPr lang="nb-NO" dirty="0"/>
              <a:t>s. </a:t>
            </a:r>
            <a:r>
              <a:rPr lang="nb-NO" dirty="0" smtClean="0"/>
              <a:t>4 – Tilkallingsvikar Ola</a:t>
            </a:r>
            <a:endParaRPr lang="nb-NO" dirty="0"/>
          </a:p>
        </p:txBody>
      </p:sp>
      <p:sp>
        <p:nvSpPr>
          <p:cNvPr id="3" name="Plassholder for innhold 2"/>
          <p:cNvSpPr>
            <a:spLocks noGrp="1"/>
          </p:cNvSpPr>
          <p:nvPr>
            <p:ph idx="1"/>
          </p:nvPr>
        </p:nvSpPr>
        <p:spPr>
          <a:xfrm>
            <a:off x="457200" y="1600200"/>
            <a:ext cx="8229600" cy="4997152"/>
          </a:xfrm>
        </p:spPr>
        <p:txBody>
          <a:bodyPr>
            <a:normAutofit fontScale="92500" lnSpcReduction="10000"/>
          </a:bodyPr>
          <a:lstStyle/>
          <a:p>
            <a:pPr marL="0" lvl="0" indent="0">
              <a:buNone/>
            </a:pPr>
            <a:r>
              <a:rPr lang="nb-NO" sz="1800" dirty="0"/>
              <a:t>Ola har vært ansatt som ufaglært tilkallingsvikar på ettårskontrakter i divisjon Psykisk helsevern ved Øst sykehus HF. Han har vært tilkallingsvikar sammenhengende i tre år. På den bakgrunn fremmer han krav om fast ansettelse. </a:t>
            </a:r>
          </a:p>
          <a:p>
            <a:pPr marL="0" lvl="0" indent="0">
              <a:buNone/>
            </a:pPr>
            <a:endParaRPr lang="nb-NO" sz="1800" dirty="0"/>
          </a:p>
          <a:p>
            <a:pPr marL="0" lvl="0" indent="0">
              <a:buNone/>
            </a:pPr>
            <a:r>
              <a:rPr lang="nb-NO" sz="1800" dirty="0"/>
              <a:t>Ved gjennomgang av Olas vaktlister for de siste tre årene er det beregnet at han har jobbet 52,3 % stilling. Han har i tillegg en 70 % fast stilling i Lilleby kommune.</a:t>
            </a:r>
          </a:p>
          <a:p>
            <a:pPr marL="0" lvl="0" indent="0">
              <a:buNone/>
            </a:pPr>
            <a:endParaRPr lang="nb-NO" sz="1800" dirty="0"/>
          </a:p>
          <a:p>
            <a:pPr marL="0" lvl="0" indent="0">
              <a:buNone/>
            </a:pPr>
            <a:r>
              <a:rPr lang="nb-NO" sz="1800" dirty="0"/>
              <a:t>Etter etablert praksis går tilkallingsvikarene som får fast ansettelse over i fast turnus med varsler og frister i henhold til arbeidsmiljølovens/overenskomstens regler. Det oppstår da problemer med at turnusen som settes opp i sykehuset kommer i konflikt med turnusen Ola har i kommunen. </a:t>
            </a:r>
          </a:p>
          <a:p>
            <a:pPr marL="0" lvl="0" indent="0">
              <a:buNone/>
            </a:pPr>
            <a:endParaRPr lang="nb-NO" sz="1800" dirty="0"/>
          </a:p>
          <a:p>
            <a:pPr marL="0" indent="0">
              <a:buNone/>
            </a:pPr>
            <a:r>
              <a:rPr lang="nb-NO" sz="1800" dirty="0"/>
              <a:t>I tillegg til at turnusene i Olas to jobber har overlapp flere ganger, er det også slik at  Ola enkelte vakter etter å ha jobbet nattevakt i kommunen frem til kl. 07.00 skal på en dagvakt i sykehuset fra kl. 08.00 til 16.00. Han får dermed en «arbeidsdag» på 16 timer. Reiseveien mellom de to jobbene er på 45 minutter.  Det betyr i realiteten 17 timers jobb uten annet enn ordinære pauser. Ola er i alminnelig bra form, men leder frykter at han ikke vil være særlig opplagt på den siste delen av dagvakta.</a:t>
            </a:r>
          </a:p>
        </p:txBody>
      </p:sp>
    </p:spTree>
    <p:extLst>
      <p:ext uri="{BB962C8B-B14F-4D97-AF65-F5344CB8AC3E}">
        <p14:creationId xmlns:p14="http://schemas.microsoft.com/office/powerpoint/2010/main" val="37755704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Eks</a:t>
            </a:r>
            <a:r>
              <a:rPr lang="nb-NO" dirty="0"/>
              <a:t>.</a:t>
            </a:r>
            <a:r>
              <a:rPr lang="nb-NO" dirty="0" smtClean="0"/>
              <a:t> 4 - Ola fortsettelse</a:t>
            </a:r>
            <a:endParaRPr lang="nb-NO" dirty="0"/>
          </a:p>
        </p:txBody>
      </p:sp>
      <p:sp>
        <p:nvSpPr>
          <p:cNvPr id="3" name="Plassholder for innhold 2"/>
          <p:cNvSpPr>
            <a:spLocks noGrp="1"/>
          </p:cNvSpPr>
          <p:nvPr>
            <p:ph idx="1"/>
          </p:nvPr>
        </p:nvSpPr>
        <p:spPr>
          <a:xfrm>
            <a:off x="457200" y="1556792"/>
            <a:ext cx="8229600" cy="5301208"/>
          </a:xfrm>
        </p:spPr>
        <p:txBody>
          <a:bodyPr>
            <a:normAutofit fontScale="62500" lnSpcReduction="20000"/>
          </a:bodyPr>
          <a:lstStyle/>
          <a:p>
            <a:pPr marL="0" indent="0">
              <a:buNone/>
            </a:pPr>
            <a:r>
              <a:rPr lang="nb-NO" dirty="0"/>
              <a:t>Saken reiser mange problemstillinger og spørsmål direkte og indirekte knyttet til bierverv. Sykehuset øst må vurdere Olas stilling i kommunen som bierverv og ta standpunkt til om dette biervervet kan godkjennes i forhold til den stillingen han krever hos dem.</a:t>
            </a:r>
          </a:p>
          <a:p>
            <a:pPr marL="0" indent="0">
              <a:buNone/>
            </a:pPr>
            <a:endParaRPr lang="nb-NO" dirty="0"/>
          </a:p>
          <a:p>
            <a:pPr marL="0" indent="0">
              <a:buNone/>
            </a:pPr>
            <a:r>
              <a:rPr lang="nb-NO" dirty="0"/>
              <a:t>Det er som hovedregel den ansattes ansvar å bytte eller eventuelt si opp deler av eller hele stillingen dersom han ikke får turnusene til å gå opp. Dette vil derfor ikke være vesentlig i  vurderingen av bierverv. </a:t>
            </a:r>
          </a:p>
          <a:p>
            <a:pPr marL="0" indent="0">
              <a:buNone/>
            </a:pPr>
            <a:r>
              <a:rPr lang="nb-NO" dirty="0"/>
              <a:t>Det som derimot må være et vurderingstema, er hvor grensen går for hva som sikrer lovfestet krav til forsvarlig tjenesteutøvelse. Arbeidsgiver må kunne stille krav som beskytter hviletid, slik at det eksempelvis vurderes som uforenlig med påfølgende dagvakt på sykehuset etter nattevakt hos kommunen. Arbeidsgiver må i sin vurdering av biervervet vurdere </a:t>
            </a:r>
            <a:r>
              <a:rPr lang="nb-NO" dirty="0" err="1"/>
              <a:t>helsepersonellovens</a:t>
            </a:r>
            <a:r>
              <a:rPr lang="nb-NO" dirty="0"/>
              <a:t> krav til den ansattes plikter om å være i stand til å yte forsvarlig helsehjelp. Intensiteten i arbeidet og mulighet for hviletid må vurderes særlig hvis det er snakk om 17 timers sammenhengende arbeid.</a:t>
            </a:r>
          </a:p>
          <a:p>
            <a:pPr marL="0" indent="0">
              <a:buNone/>
            </a:pPr>
            <a:endParaRPr lang="nb-NO" dirty="0"/>
          </a:p>
          <a:p>
            <a:pPr marL="0" indent="0">
              <a:buNone/>
            </a:pPr>
            <a:r>
              <a:rPr lang="nb-NO" dirty="0"/>
              <a:t>Den totale stillingsstørrelsen for begge stillingene må vurderes samlet, og eventuell påregnelig overtid på begge arbeidsstedene bør inngå i vurderingen.  </a:t>
            </a:r>
          </a:p>
          <a:p>
            <a:pPr marL="0" indent="0">
              <a:buNone/>
            </a:pPr>
            <a:endParaRPr lang="nb-NO" dirty="0"/>
          </a:p>
          <a:p>
            <a:pPr marL="0" indent="0">
              <a:buNone/>
            </a:pPr>
            <a:endParaRPr lang="nb-NO" dirty="0"/>
          </a:p>
        </p:txBody>
      </p:sp>
    </p:spTree>
    <p:extLst>
      <p:ext uri="{BB962C8B-B14F-4D97-AF65-F5344CB8AC3E}">
        <p14:creationId xmlns:p14="http://schemas.microsoft.com/office/powerpoint/2010/main" val="3161590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Eks</a:t>
            </a:r>
            <a:r>
              <a:rPr lang="nb-NO" dirty="0" smtClean="0">
                <a:solidFill>
                  <a:srgbClr val="FF0000"/>
                </a:solidFill>
              </a:rPr>
              <a:t>.</a:t>
            </a:r>
            <a:r>
              <a:rPr lang="nb-NO" dirty="0" smtClean="0"/>
              <a:t> 5 – Overlege Guri</a:t>
            </a:r>
            <a:endParaRPr lang="nb-NO" dirty="0"/>
          </a:p>
        </p:txBody>
      </p:sp>
      <p:sp>
        <p:nvSpPr>
          <p:cNvPr id="3" name="Plassholder for innhold 2"/>
          <p:cNvSpPr>
            <a:spLocks noGrp="1"/>
          </p:cNvSpPr>
          <p:nvPr>
            <p:ph idx="1"/>
          </p:nvPr>
        </p:nvSpPr>
        <p:spPr>
          <a:xfrm>
            <a:off x="457200" y="1600200"/>
            <a:ext cx="8229600" cy="5069160"/>
          </a:xfrm>
        </p:spPr>
        <p:txBody>
          <a:bodyPr>
            <a:noAutofit/>
          </a:bodyPr>
          <a:lstStyle/>
          <a:p>
            <a:pPr marL="0" lvl="0" indent="0">
              <a:buNone/>
            </a:pPr>
            <a:r>
              <a:rPr lang="nb-NO" sz="1600" dirty="0"/>
              <a:t>Guri er ansatt som overlege med spesialitet i en lite vanlig gren (svært få ansatte). Det er en 100 % stilling ved Universitetssykehuset HF. Hun søker om godkjenning av 10 % bierverv hos et privat institutt, godkjent etter forskrift som leverandør til HELFO.</a:t>
            </a:r>
          </a:p>
          <a:p>
            <a:pPr marL="0" lvl="0" indent="0">
              <a:buNone/>
            </a:pPr>
            <a:endParaRPr lang="nb-NO" sz="1600" dirty="0"/>
          </a:p>
          <a:p>
            <a:pPr marL="0" lvl="0" indent="0">
              <a:buNone/>
            </a:pPr>
            <a:r>
              <a:rPr lang="nb-NO" sz="1600" dirty="0"/>
              <a:t>Biervervet går ut på å bistå med avvikling av HELFO-pasienter fra andre HF. Guri tilhører en liten yrkesgruppe med spesialutdannelse som det er stor mangel på i landet. Universitetssykehuset har også store problemer med fristbrudd for samme pasientgruppe og kan snart måtte løse det gjennom HELFO på samme måten. </a:t>
            </a:r>
          </a:p>
          <a:p>
            <a:pPr marL="0" indent="0">
              <a:buNone/>
            </a:pPr>
            <a:endParaRPr lang="nb-NO" sz="1600" dirty="0"/>
          </a:p>
          <a:p>
            <a:pPr marL="0" indent="0">
              <a:buNone/>
            </a:pPr>
            <a:r>
              <a:rPr lang="nb-NO" sz="1600" dirty="0"/>
              <a:t>Det må gjøres en konkret vurdering  av arbeidsgivers behov for ekstra kapasitet holdt opp mot risikoen for helt å miste en nøkkelmedarbeider det vil være vanskelig å erstatte. Det kan være riktig å vurdere en forutsetning om at godkjenningen bare dreier seg om pasienter fra andre HF og gjelder for en begrenset periode. Ved endringer i pasientgruppen hos  det private instituttet, for eksempel henviste pasienter fra eget HF, er det mer problematisk og kan vurderes på nytt. </a:t>
            </a:r>
          </a:p>
          <a:p>
            <a:pPr marL="0" indent="0">
              <a:buNone/>
            </a:pPr>
            <a:endParaRPr lang="nb-NO" sz="1600" dirty="0"/>
          </a:p>
          <a:p>
            <a:pPr marL="0" indent="0">
              <a:buNone/>
            </a:pPr>
            <a:r>
              <a:rPr lang="nb-NO" sz="1600" dirty="0"/>
              <a:t>Andre momenter som er vesentlige å vurdere i saken er å sikre drift, markedsvurdering av personell som det er stor mangel på, samt å ta individuelle hensyn som sikrer likebehandling.</a:t>
            </a:r>
          </a:p>
        </p:txBody>
      </p:sp>
    </p:spTree>
    <p:extLst>
      <p:ext uri="{BB962C8B-B14F-4D97-AF65-F5344CB8AC3E}">
        <p14:creationId xmlns:p14="http://schemas.microsoft.com/office/powerpoint/2010/main" val="8201668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dirty="0" smtClean="0"/>
              <a:t>Ek</a:t>
            </a:r>
            <a:r>
              <a:rPr lang="nb-NO" dirty="0"/>
              <a:t>s. </a:t>
            </a:r>
            <a:r>
              <a:rPr lang="nb-NO" dirty="0" smtClean="0"/>
              <a:t>6 – Sykepleier Pål</a:t>
            </a:r>
            <a:endParaRPr lang="nb-NO" dirty="0"/>
          </a:p>
        </p:txBody>
      </p:sp>
      <p:sp>
        <p:nvSpPr>
          <p:cNvPr id="3" name="Plassholder for innhold 2"/>
          <p:cNvSpPr>
            <a:spLocks noGrp="1"/>
          </p:cNvSpPr>
          <p:nvPr>
            <p:ph idx="1"/>
          </p:nvPr>
        </p:nvSpPr>
        <p:spPr>
          <a:xfrm>
            <a:off x="457200" y="1600200"/>
            <a:ext cx="8229600" cy="4853136"/>
          </a:xfrm>
        </p:spPr>
        <p:txBody>
          <a:bodyPr>
            <a:noAutofit/>
          </a:bodyPr>
          <a:lstStyle/>
          <a:p>
            <a:pPr marL="0" indent="0">
              <a:buNone/>
            </a:pPr>
            <a:r>
              <a:rPr lang="nb-NO" sz="2200" dirty="0"/>
              <a:t>Pål er sykepleier og har en 30 % stilling som nattevakt ved Midtfjelldal HF. Han jobber 70 % stilling ved det lokale aldershjemmet. Siden han har sin «hovedstilling» på aldershjemmet, har han ikke meldt fra til Midtfjelldal HF om at han har en annen stilling.</a:t>
            </a:r>
          </a:p>
          <a:p>
            <a:pPr marL="0" indent="0">
              <a:buNone/>
            </a:pPr>
            <a:endParaRPr lang="nb-NO" sz="2200" dirty="0"/>
          </a:p>
          <a:p>
            <a:pPr marL="0" indent="0">
              <a:buNone/>
            </a:pPr>
            <a:r>
              <a:rPr lang="nb-NO" sz="2200" dirty="0"/>
              <a:t>Skulle han ha meldt jobben på aldershjemmet som bierverv? Pål  plikter å registrere jobben på aldershjemmet som bierverv hos Midtfjelldal HF. Forholdet mellom stillingsstørrelsene er uten betydning for plikten til å rapportere bierverv. </a:t>
            </a:r>
          </a:p>
          <a:p>
            <a:pPr marL="0" indent="0">
              <a:buNone/>
            </a:pPr>
            <a:endParaRPr lang="nb-NO" sz="2200" dirty="0"/>
          </a:p>
          <a:p>
            <a:pPr marL="0" indent="0">
              <a:buNone/>
            </a:pPr>
            <a:r>
              <a:rPr lang="nb-NO" sz="2200" dirty="0"/>
              <a:t>Ordet bierverv kan være litt forvirrende, fordi den naturlige språklige forståelsen vil være at det minst omfattende arbeidsforholdet beskrives som bierverv. Den juridiske forståelsen er at ethvert annet arbeidsforhold er et bierverv for de arbeidsgivere man måtte ha.</a:t>
            </a:r>
          </a:p>
        </p:txBody>
      </p:sp>
    </p:spTree>
    <p:extLst>
      <p:ext uri="{BB962C8B-B14F-4D97-AF65-F5344CB8AC3E}">
        <p14:creationId xmlns:p14="http://schemas.microsoft.com/office/powerpoint/2010/main" val="10672270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nb-NO" smtClean="0"/>
              <a:t>Eks. </a:t>
            </a:r>
            <a:r>
              <a:rPr lang="nb-NO" dirty="0" smtClean="0"/>
              <a:t>7 – Sykepleier Olga</a:t>
            </a:r>
            <a:endParaRPr lang="nb-NO" dirty="0"/>
          </a:p>
        </p:txBody>
      </p:sp>
      <p:sp>
        <p:nvSpPr>
          <p:cNvPr id="3" name="Plassholder for innhold 2"/>
          <p:cNvSpPr>
            <a:spLocks noGrp="1"/>
          </p:cNvSpPr>
          <p:nvPr>
            <p:ph idx="1"/>
          </p:nvPr>
        </p:nvSpPr>
        <p:spPr>
          <a:xfrm>
            <a:off x="323528" y="1340768"/>
            <a:ext cx="8229600" cy="5517233"/>
          </a:xfrm>
        </p:spPr>
        <p:txBody>
          <a:bodyPr>
            <a:noAutofit/>
          </a:bodyPr>
          <a:lstStyle/>
          <a:p>
            <a:pPr marL="0" lvl="0" indent="0">
              <a:buNone/>
            </a:pPr>
            <a:r>
              <a:rPr lang="nb-NO" sz="1400" dirty="0"/>
              <a:t>Olga er sykepleier på Småsykehuset HF og jobber 100 % i dagtidsstilling på kirurgisk poliklinikk med pasientadministrasjon. I helgene har hun jobbet på en demensavdeling på aldershjemmet i Utkanten kommune. </a:t>
            </a:r>
          </a:p>
          <a:p>
            <a:pPr marL="0" lvl="0" indent="0">
              <a:buNone/>
            </a:pPr>
            <a:endParaRPr lang="nb-NO" sz="1400" dirty="0"/>
          </a:p>
          <a:p>
            <a:pPr marL="0" lvl="0" indent="0">
              <a:buNone/>
            </a:pPr>
            <a:r>
              <a:rPr lang="nb-NO" sz="1400" dirty="0"/>
              <a:t>Hun har meldt fra til Småsykehuset HF om at hun har et bierverv av begrenset omfang i kommunen, og at hun har denne jobben for å opprettholde sin kompetanse i den aktive sykepleiertjenesten. Småsykehuset HF er en IA-bedrift, og det er ikke krav til at Olga må ha sykemelding fra lege før etter 8 dagers sykefravær. Olgas leder ser at hun har mye egenmeldt fravær, særlig i begynnelsen av uken. Hun mistenker at dette skyldes at Olga er sliten etter helgevakter i kommunen.</a:t>
            </a:r>
          </a:p>
          <a:p>
            <a:pPr marL="0" indent="0">
              <a:buNone/>
            </a:pPr>
            <a:endParaRPr lang="nb-NO" sz="1400" dirty="0"/>
          </a:p>
          <a:p>
            <a:pPr marL="0" indent="0">
              <a:buNone/>
            </a:pPr>
            <a:r>
              <a:rPr lang="nb-NO" sz="1400" dirty="0"/>
              <a:t>Hva kan Olgas leder gjøre? Leder kan ta en samtale med Olga og forhøre seg om årsaken(e) til fraværet. (NB: ikke eventuell diagnose) Leder kan bruke inndragning av egenmelding som et tiltak, hvis det er grunnlag for det. Hvis det ikke gis gode forklaringer på fraværet, bør leder trekke inn biervervet i samtalen og vurdere hvorvidt Olga fortsatt kan ha det. Helsesituasjonen tilsier at det kan være totalbelastningen som blir for stor. For å vurdere dette, kan Olgas leder kreve at hun dokumenterer omfanget på arbeidet for kommunen. Godkjente bierverv må til enhver tid ut fra situasjonen kunne revurderes ut fra eventuelle endringer i biervervet eller dersom det slår negativt ut overfor Småsykehuset HF og enten settes begrensninger for eller kreves avviklet. Etter at faktum er nærmere klarlagt, kan det  være grunnlag for å sette konkrete begrensninger i biervervets omfang. </a:t>
            </a:r>
          </a:p>
          <a:p>
            <a:pPr marL="0" indent="0">
              <a:buNone/>
            </a:pPr>
            <a:endParaRPr lang="nb-NO" sz="1400" dirty="0"/>
          </a:p>
          <a:p>
            <a:pPr marL="0" indent="0">
              <a:buNone/>
            </a:pPr>
            <a:r>
              <a:rPr lang="nb-NO" sz="1400" dirty="0"/>
              <a:t>Situasjonen tilser at arbeidsgiver må foreta en interesseavveining av arbeidsgivers og den ansattes behov. Det kan tenkes årsaker for at en ansatt er mye syk én jobb, men samtidig klarer å utføre arbeid hos en annen arbeidsgiver. Da må årsakene til dette inngå som del av kartleggingen</a:t>
            </a:r>
            <a:r>
              <a:rPr lang="nb-NO" sz="1500" dirty="0"/>
              <a:t>.</a:t>
            </a:r>
          </a:p>
        </p:txBody>
      </p:sp>
    </p:spTree>
    <p:extLst>
      <p:ext uri="{BB962C8B-B14F-4D97-AF65-F5344CB8AC3E}">
        <p14:creationId xmlns:p14="http://schemas.microsoft.com/office/powerpoint/2010/main" val="2590821228"/>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1042</TotalTime>
  <Words>1765</Words>
  <Application>Microsoft Office PowerPoint</Application>
  <PresentationFormat>Skjermfremvisning (4:3)</PresentationFormat>
  <Paragraphs>63</Paragraphs>
  <Slides>9</Slides>
  <Notes>0</Notes>
  <HiddenSlides>0</HiddenSlides>
  <MMClips>0</MMClips>
  <ScaleCrop>false</ScaleCrop>
  <HeadingPairs>
    <vt:vector size="4" baseType="variant">
      <vt:variant>
        <vt:lpstr>Tema</vt:lpstr>
      </vt:variant>
      <vt:variant>
        <vt:i4>1</vt:i4>
      </vt:variant>
      <vt:variant>
        <vt:lpstr>Lysbildetitler</vt:lpstr>
      </vt:variant>
      <vt:variant>
        <vt:i4>9</vt:i4>
      </vt:variant>
    </vt:vector>
  </HeadingPairs>
  <TitlesOfParts>
    <vt:vector size="10" baseType="lpstr">
      <vt:lpstr>Office-tema</vt:lpstr>
      <vt:lpstr>EKSEMPELSAMLING BIERVERV</vt:lpstr>
      <vt:lpstr>Eks.1 – Avdelingssjef Kari</vt:lpstr>
      <vt:lpstr>Eks. 2 – Psykologspesialist Gunnar</vt:lpstr>
      <vt:lpstr>Eks. 3 – Overlege Petter</vt:lpstr>
      <vt:lpstr>Eks. 4 – Tilkallingsvikar Ola</vt:lpstr>
      <vt:lpstr>Eks. 4 - Ola fortsettelse</vt:lpstr>
      <vt:lpstr>Eks. 5 – Overlege Guri</vt:lpstr>
      <vt:lpstr>Eks. 6 – Sykepleier Pål</vt:lpstr>
      <vt:lpstr>Eks. 7 – Sykepleier Olga</vt:lpstr>
    </vt:vector>
  </TitlesOfParts>
  <Company>Helse Sør-Øst RHF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EKSEMPELSAMLING BIERVERV</dc:title>
  <dc:creator>Hans Kristian Hellum</dc:creator>
  <cp:lastModifiedBy>Truls Finne Gamnes</cp:lastModifiedBy>
  <cp:revision>70</cp:revision>
  <cp:lastPrinted>2017-02-13T08:04:19Z</cp:lastPrinted>
  <dcterms:created xsi:type="dcterms:W3CDTF">2016-12-07T12:08:04Z</dcterms:created>
  <dcterms:modified xsi:type="dcterms:W3CDTF">2018-05-02T06:27:45Z</dcterms:modified>
</cp:coreProperties>
</file>