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7"/>
  </p:notesMasterIdLst>
  <p:handoutMasterIdLst>
    <p:handoutMasterId r:id="rId8"/>
  </p:handoutMasterIdLst>
  <p:sldIdLst>
    <p:sldId id="264" r:id="rId3"/>
    <p:sldId id="265" r:id="rId4"/>
    <p:sldId id="267" r:id="rId5"/>
    <p:sldId id="266" r:id="rId6"/>
  </p:sldIdLst>
  <p:sldSz cx="9906000" cy="6858000" type="A4"/>
  <p:notesSz cx="9774238" cy="672465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Wingdings 2" pitchFamily="18" charset="2"/>
        <a:ea typeface="ＭＳ Ｐゴシック" pitchFamily="34" charset="-128"/>
        <a:cs typeface="+mn-cs"/>
      </a:defRPr>
    </a:lvl1pPr>
    <a:lvl2pPr marL="417513" indent="-127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Wingdings 2" pitchFamily="18" charset="2"/>
        <a:ea typeface="ＭＳ Ｐゴシック" pitchFamily="34" charset="-128"/>
        <a:cs typeface="+mn-cs"/>
      </a:defRPr>
    </a:lvl2pPr>
    <a:lvl3pPr marL="838200" indent="-28575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Wingdings 2" pitchFamily="18" charset="2"/>
        <a:ea typeface="ＭＳ Ｐゴシック" pitchFamily="34" charset="-128"/>
        <a:cs typeface="+mn-cs"/>
      </a:defRPr>
    </a:lvl3pPr>
    <a:lvl4pPr marL="1257300" indent="-4445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Wingdings 2" pitchFamily="18" charset="2"/>
        <a:ea typeface="ＭＳ Ｐゴシック" pitchFamily="34" charset="-128"/>
        <a:cs typeface="+mn-cs"/>
      </a:defRPr>
    </a:lvl4pPr>
    <a:lvl5pPr marL="1677988" indent="-60325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Wingdings 2" pitchFamily="18" charset="2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Wingdings 2" pitchFamily="18" charset="2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Wingdings 2" pitchFamily="18" charset="2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Wingdings 2" pitchFamily="18" charset="2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Wingdings 2" pitchFamily="18" charset="2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Thomas Durheim" initials="MTD" lastIdx="2" clrIdx="0">
    <p:extLst>
      <p:ext uri="{19B8F6BF-5375-455C-9EA6-DF929625EA0E}">
        <p15:presenceInfo xmlns:p15="http://schemas.microsoft.com/office/powerpoint/2012/main" userId="S-1-5-21-2017651878-3374808631-343757080-114593" providerId="AD"/>
      </p:ext>
    </p:extLst>
  </p:cmAuthor>
  <p:cmAuthor id="2" name="Camilla Knudsen Sæter" initials="CKS" lastIdx="5" clrIdx="1">
    <p:extLst>
      <p:ext uri="{19B8F6BF-5375-455C-9EA6-DF929625EA0E}">
        <p15:presenceInfo xmlns:p15="http://schemas.microsoft.com/office/powerpoint/2012/main" userId="S-1-5-21-2017651878-3374808631-343757080-314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BD"/>
    <a:srgbClr val="004E8D"/>
    <a:srgbClr val="023982"/>
    <a:srgbClr val="DDDDDD"/>
    <a:srgbClr val="D5F2FF"/>
    <a:srgbClr val="0770B7"/>
    <a:srgbClr val="33B1FF"/>
    <a:srgbClr val="8CD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94" autoAdjust="0"/>
  </p:normalViewPr>
  <p:slideViewPr>
    <p:cSldViewPr>
      <p:cViewPr varScale="1">
        <p:scale>
          <a:sx n="124" d="100"/>
          <a:sy n="124" d="100"/>
        </p:scale>
        <p:origin x="930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139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235399" cy="336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96" tIns="45098" rIns="90196" bIns="4509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37277" y="1"/>
            <a:ext cx="4235399" cy="336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96" tIns="45098" rIns="90196" bIns="450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87005"/>
            <a:ext cx="4235399" cy="336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96" tIns="45098" rIns="90196" bIns="4509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37277" y="6387005"/>
            <a:ext cx="4235399" cy="336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96" tIns="45098" rIns="90196" bIns="450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6EDA652-AC4B-4391-818B-C850022BA8F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751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235399" cy="336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96" tIns="45098" rIns="90196" bIns="4509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37277" y="1"/>
            <a:ext cx="4235399" cy="336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96" tIns="45098" rIns="90196" bIns="450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85775" y="327025"/>
            <a:ext cx="8766175" cy="6070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799" y="3194288"/>
            <a:ext cx="7820641" cy="302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96" tIns="45098" rIns="90196" bIns="450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87005"/>
            <a:ext cx="4235399" cy="336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96" tIns="45098" rIns="90196" bIns="4509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37277" y="6387005"/>
            <a:ext cx="4235399" cy="336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96" tIns="45098" rIns="90196" bIns="450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840711D-26EB-405F-8B38-3E0397F1E3E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66263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175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838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2573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6779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099074" algn="l" defTabSz="83963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18889" algn="l" defTabSz="83963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38704" algn="l" defTabSz="83963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58518" algn="l" defTabSz="83963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Plassholder for nota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>
              <a:ea typeface="ＭＳ Ｐゴシック" pitchFamily="34" charset="-128"/>
            </a:endParaRPr>
          </a:p>
        </p:txBody>
      </p:sp>
      <p:sp>
        <p:nvSpPr>
          <p:cNvPr id="8196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32846" indent="-281864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27455" indent="-22549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78437" indent="-22549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29419" indent="-22549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80401" indent="-22549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31384" indent="-22549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82366" indent="-22549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33348" indent="-22549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A03185E-AF39-4B5A-BCEF-BB50AC6A9786}" type="slidenum">
              <a:rPr lang="nb-NO" altLang="nb-NO" sz="1200"/>
              <a:pPr eaLnBrk="1" hangingPunct="1">
                <a:spcBef>
                  <a:spcPct val="0"/>
                </a:spcBef>
              </a:pPr>
              <a:t>1</a:t>
            </a:fld>
            <a:endParaRPr lang="nb-NO" altLang="nb-NO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Plassholder for nota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>
              <a:ea typeface="ＭＳ Ｐゴシック" pitchFamily="34" charset="-128"/>
            </a:endParaRPr>
          </a:p>
        </p:txBody>
      </p:sp>
      <p:sp>
        <p:nvSpPr>
          <p:cNvPr id="9220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32846" indent="-281864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27455" indent="-22549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78437" indent="-22549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29419" indent="-22549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80401" indent="-22549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31384" indent="-22549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82366" indent="-22549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33348" indent="-22549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0C7BDD0-4B87-4121-930F-429396D1413B}" type="slidenum">
              <a:rPr lang="nb-NO" altLang="nb-NO" sz="1200"/>
              <a:pPr eaLnBrk="1" hangingPunct="1">
                <a:spcBef>
                  <a:spcPct val="0"/>
                </a:spcBef>
              </a:pPr>
              <a:t>2</a:t>
            </a:fld>
            <a:endParaRPr lang="nb-NO" altLang="nb-NO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Plassholder for nota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>
              <a:ea typeface="ＭＳ Ｐゴシック" pitchFamily="34" charset="-128"/>
            </a:endParaRPr>
          </a:p>
        </p:txBody>
      </p:sp>
      <p:sp>
        <p:nvSpPr>
          <p:cNvPr id="10244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32846" indent="-281864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27455" indent="-22549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78437" indent="-22549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29419" indent="-22549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80401" indent="-22549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31384" indent="-22549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82366" indent="-22549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33348" indent="-22549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B6901B4-C5E5-4691-A625-E2D1C6D77553}" type="slidenum">
              <a:rPr lang="nb-NO" altLang="nb-NO" sz="120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3</a:t>
            </a:fld>
            <a:endParaRPr lang="nb-NO" altLang="nb-NO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Plassholder for nota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>
              <a:ea typeface="ＭＳ Ｐゴシック" pitchFamily="34" charset="-128"/>
            </a:endParaRPr>
          </a:p>
        </p:txBody>
      </p:sp>
      <p:sp>
        <p:nvSpPr>
          <p:cNvPr id="11268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32846" indent="-281864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27455" indent="-22549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78437" indent="-22549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29419" indent="-22549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80401" indent="-22549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31384" indent="-22549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82366" indent="-22549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33348" indent="-22549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395EBC5-A01A-4BD7-B2C8-C555025D89C2}" type="slidenum">
              <a:rPr lang="nb-NO" altLang="nb-NO" sz="120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4</a:t>
            </a:fld>
            <a:endParaRPr lang="nb-NO" altLang="nb-NO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/>
          <p:cNvSpPr>
            <a:spLocks noGrp="1"/>
          </p:cNvSpPr>
          <p:nvPr>
            <p:ph type="pic" sz="quarter" idx="10"/>
          </p:nvPr>
        </p:nvSpPr>
        <p:spPr>
          <a:xfrm>
            <a:off x="5222480" y="685369"/>
            <a:ext cx="4405425" cy="3592423"/>
          </a:xfrm>
          <a:prstGeom prst="rect">
            <a:avLst/>
          </a:prstGeom>
        </p:spPr>
        <p:txBody>
          <a:bodyPr lIns="83963" tIns="41982" rIns="83963" bIns="41982"/>
          <a:lstStyle/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1"/>
          </p:nvPr>
        </p:nvSpPr>
        <p:spPr>
          <a:xfrm>
            <a:off x="353501" y="391820"/>
            <a:ext cx="2067649" cy="310191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defRPr sz="1000"/>
            </a:lvl1pPr>
            <a:lvl2pPr marL="0" indent="0">
              <a:defRPr/>
            </a:lvl2pPr>
            <a:lvl3pPr marL="0" indent="0">
              <a:defRPr/>
            </a:lvl3pPr>
            <a:lvl4pPr marL="0" indent="0">
              <a:defRPr/>
            </a:lvl4pPr>
            <a:lvl5pPr marL="0" indent="0"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tekst 4"/>
          <p:cNvSpPr>
            <a:spLocks noGrp="1"/>
          </p:cNvSpPr>
          <p:nvPr>
            <p:ph type="body" sz="quarter" idx="12"/>
          </p:nvPr>
        </p:nvSpPr>
        <p:spPr>
          <a:xfrm>
            <a:off x="2618298" y="391820"/>
            <a:ext cx="2067649" cy="310191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defRPr sz="1000"/>
            </a:lvl1pPr>
            <a:lvl2pPr marL="0" indent="0">
              <a:defRPr/>
            </a:lvl2pPr>
            <a:lvl3pPr marL="0" indent="0">
              <a:defRPr/>
            </a:lvl3pPr>
            <a:lvl4pPr marL="0" indent="0">
              <a:defRPr/>
            </a:lvl4pPr>
            <a:lvl5pPr marL="0" indent="0"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5399230" y="4590827"/>
            <a:ext cx="4068599" cy="44079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83963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nb-NO" sz="2400">
                <a:solidFill>
                  <a:schemeClr val="bg1"/>
                </a:solidFill>
              </a:defRPr>
            </a:lvl1pPr>
            <a:lvl2pPr marL="0" indent="0">
              <a:defRPr/>
            </a:lvl2pPr>
            <a:lvl3pPr marL="0" indent="0">
              <a:defRPr/>
            </a:lvl3pPr>
            <a:lvl4pPr marL="0" indent="0"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11" name="Plassholder for tekst 7"/>
          <p:cNvSpPr>
            <a:spLocks noGrp="1"/>
          </p:cNvSpPr>
          <p:nvPr>
            <p:ph type="body" sz="quarter" idx="14"/>
          </p:nvPr>
        </p:nvSpPr>
        <p:spPr>
          <a:xfrm>
            <a:off x="5399230" y="4969588"/>
            <a:ext cx="4068599" cy="222031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83963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nb-NO" sz="1500">
                <a:solidFill>
                  <a:schemeClr val="bg1"/>
                </a:solidFill>
              </a:defRPr>
            </a:lvl1pPr>
            <a:lvl2pPr marL="0" indent="0">
              <a:defRPr/>
            </a:lvl2pPr>
            <a:lvl3pPr marL="0" indent="0">
              <a:defRPr/>
            </a:lvl3pPr>
            <a:lvl4pPr marL="0" indent="0"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12" name="Plassholder for tekst 7"/>
          <p:cNvSpPr>
            <a:spLocks noGrp="1"/>
          </p:cNvSpPr>
          <p:nvPr>
            <p:ph type="body" sz="quarter" idx="15"/>
          </p:nvPr>
        </p:nvSpPr>
        <p:spPr>
          <a:xfrm>
            <a:off x="5399230" y="5860978"/>
            <a:ext cx="4068599" cy="307777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marR="0" indent="0" algn="l" defTabSz="8396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nb-NO" sz="1100" b="0">
                <a:solidFill>
                  <a:schemeClr val="bg1"/>
                </a:solidFill>
              </a:defRPr>
            </a:lvl1pPr>
            <a:lvl2pPr marL="0" indent="0">
              <a:defRPr>
                <a:solidFill>
                  <a:schemeClr val="bg1"/>
                </a:solidFill>
              </a:defRPr>
            </a:lvl2pPr>
            <a:lvl3pPr marL="0" indent="0">
              <a:defRPr/>
            </a:lvl3pPr>
            <a:lvl4pPr marL="0" indent="0"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</p:txBody>
      </p:sp>
    </p:spTree>
    <p:extLst>
      <p:ext uri="{BB962C8B-B14F-4D97-AF65-F5344CB8AC3E}">
        <p14:creationId xmlns:p14="http://schemas.microsoft.com/office/powerpoint/2010/main" val="985591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ekst 6"/>
          <p:cNvSpPr>
            <a:spLocks noGrp="1"/>
          </p:cNvSpPr>
          <p:nvPr>
            <p:ph type="body" sz="quarter" idx="10"/>
          </p:nvPr>
        </p:nvSpPr>
        <p:spPr>
          <a:xfrm>
            <a:off x="353502" y="1590138"/>
            <a:ext cx="2100998" cy="4843151"/>
          </a:xfrm>
        </p:spPr>
        <p:txBody>
          <a:bodyPr/>
          <a:lstStyle>
            <a:lvl1pPr marL="0" indent="0">
              <a:defRPr sz="1000"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1000">
                <a:latin typeface="+mj-lt"/>
              </a:defRPr>
            </a:lvl3pPr>
            <a:lvl4pPr>
              <a:defRPr sz="10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Plassholder for tekst 6"/>
          <p:cNvSpPr>
            <a:spLocks noGrp="1"/>
          </p:cNvSpPr>
          <p:nvPr>
            <p:ph type="body" sz="quarter" idx="11"/>
          </p:nvPr>
        </p:nvSpPr>
        <p:spPr>
          <a:xfrm>
            <a:off x="2681274" y="1590138"/>
            <a:ext cx="2100998" cy="4843151"/>
          </a:xfrm>
        </p:spPr>
        <p:txBody>
          <a:bodyPr/>
          <a:lstStyle>
            <a:lvl1pPr marL="0" indent="0">
              <a:defRPr sz="1000"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1000">
                <a:latin typeface="+mj-lt"/>
              </a:defRPr>
            </a:lvl3pPr>
            <a:lvl4pPr>
              <a:defRPr sz="10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" name="Plassholder for tekst 6"/>
          <p:cNvSpPr>
            <a:spLocks noGrp="1"/>
          </p:cNvSpPr>
          <p:nvPr>
            <p:ph type="body" sz="quarter" idx="12"/>
          </p:nvPr>
        </p:nvSpPr>
        <p:spPr>
          <a:xfrm>
            <a:off x="5119098" y="685685"/>
            <a:ext cx="2100998" cy="5747603"/>
          </a:xfrm>
        </p:spPr>
        <p:txBody>
          <a:bodyPr/>
          <a:lstStyle>
            <a:lvl1pPr marL="0" indent="0">
              <a:defRPr sz="1000"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1000">
                <a:latin typeface="+mj-lt"/>
              </a:defRPr>
            </a:lvl3pPr>
            <a:lvl4pPr>
              <a:defRPr sz="10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3"/>
          </p:nvPr>
        </p:nvSpPr>
        <p:spPr>
          <a:xfrm>
            <a:off x="7453540" y="2968040"/>
            <a:ext cx="2100998" cy="3465250"/>
          </a:xfrm>
        </p:spPr>
        <p:txBody>
          <a:bodyPr/>
          <a:lstStyle>
            <a:lvl1pPr marL="0" indent="0">
              <a:defRPr sz="1000">
                <a:latin typeface="+mj-lt"/>
              </a:defRPr>
            </a:lvl1pPr>
            <a:lvl2pPr>
              <a:defRPr sz="1000">
                <a:latin typeface="+mj-lt"/>
              </a:defRPr>
            </a:lvl2pPr>
            <a:lvl3pPr>
              <a:defRPr sz="1000">
                <a:latin typeface="+mj-lt"/>
              </a:defRPr>
            </a:lvl3pPr>
            <a:lvl4pPr>
              <a:defRPr sz="10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4" name="Plassholder for bilde 13"/>
          <p:cNvSpPr>
            <a:spLocks noGrp="1"/>
          </p:cNvSpPr>
          <p:nvPr>
            <p:ph type="pic" sz="quarter" idx="14"/>
          </p:nvPr>
        </p:nvSpPr>
        <p:spPr>
          <a:xfrm>
            <a:off x="7453539" y="685369"/>
            <a:ext cx="2100998" cy="1746865"/>
          </a:xfrm>
        </p:spPr>
        <p:txBody>
          <a:bodyPr/>
          <a:lstStyle/>
          <a:p>
            <a:pPr lvl="0"/>
            <a:endParaRPr lang="nb-NO" noProof="0"/>
          </a:p>
        </p:txBody>
      </p:sp>
      <p:sp>
        <p:nvSpPr>
          <p:cNvPr id="16" name="Plassholder for tekst 15"/>
          <p:cNvSpPr>
            <a:spLocks noGrp="1"/>
          </p:cNvSpPr>
          <p:nvPr>
            <p:ph type="body" sz="quarter" idx="15"/>
          </p:nvPr>
        </p:nvSpPr>
        <p:spPr>
          <a:xfrm>
            <a:off x="7453540" y="2514181"/>
            <a:ext cx="2100998" cy="294365"/>
          </a:xfrm>
        </p:spPr>
        <p:txBody>
          <a:bodyPr/>
          <a:lstStyle>
            <a:lvl1pPr marL="0" indent="0">
              <a:lnSpc>
                <a:spcPct val="100000"/>
              </a:lnSpc>
              <a:defRPr sz="700" i="1">
                <a:latin typeface="Calibri" pitchFamily="34" charset="0"/>
              </a:defRPr>
            </a:lvl1pPr>
            <a:lvl2pPr marL="0" indent="0">
              <a:defRPr sz="700" i="1">
                <a:latin typeface="Calibri" pitchFamily="34" charset="0"/>
              </a:defRPr>
            </a:lvl2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8" name="Plassholder for tekst 17"/>
          <p:cNvSpPr>
            <a:spLocks noGrp="1"/>
          </p:cNvSpPr>
          <p:nvPr>
            <p:ph type="body" sz="quarter" idx="16"/>
          </p:nvPr>
        </p:nvSpPr>
        <p:spPr>
          <a:xfrm>
            <a:off x="353502" y="816293"/>
            <a:ext cx="4402993" cy="522767"/>
          </a:xfrm>
        </p:spPr>
        <p:txBody>
          <a:bodyPr/>
          <a:lstStyle>
            <a:lvl1pPr marL="0" marR="0" indent="0" algn="l" defTabSz="95770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100" b="1">
                <a:solidFill>
                  <a:srgbClr val="023982"/>
                </a:solidFill>
                <a:latin typeface="+mj-lt"/>
              </a:defRPr>
            </a:lvl1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19" name="Plassholder for tekst 17"/>
          <p:cNvSpPr>
            <a:spLocks noGrp="1"/>
          </p:cNvSpPr>
          <p:nvPr>
            <p:ph type="body" sz="quarter" idx="17"/>
          </p:nvPr>
        </p:nvSpPr>
        <p:spPr>
          <a:xfrm>
            <a:off x="353502" y="522427"/>
            <a:ext cx="4402993" cy="263257"/>
          </a:xfrm>
        </p:spPr>
        <p:txBody>
          <a:bodyPr/>
          <a:lstStyle>
            <a:lvl1pPr marL="0" marR="0" indent="0" algn="l" defTabSz="95770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500" b="0">
                <a:solidFill>
                  <a:srgbClr val="023982"/>
                </a:solidFill>
                <a:latin typeface="+mj-lt"/>
              </a:defRPr>
            </a:lvl1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182702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5219700" y="5748338"/>
            <a:ext cx="4405313" cy="492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963" tIns="41982" rIns="83963" bIns="41982" anchor="ctr"/>
          <a:lstStyle>
            <a:lvl1pPr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en-GB" altLang="nb-NO" smtClean="0"/>
          </a:p>
        </p:txBody>
      </p:sp>
      <p:pic>
        <p:nvPicPr>
          <p:cNvPr id="1027" name="Picture 15" descr="HSØ_symb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5613" y="6348413"/>
            <a:ext cx="2809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9"/>
          <p:cNvSpPr>
            <a:spLocks noChangeArrowheads="1"/>
          </p:cNvSpPr>
          <p:nvPr/>
        </p:nvSpPr>
        <p:spPr bwMode="auto">
          <a:xfrm>
            <a:off x="300038" y="5748338"/>
            <a:ext cx="4349750" cy="492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963" tIns="41982" rIns="83963" bIns="41982" anchor="ctr"/>
          <a:lstStyle>
            <a:lvl1pPr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en-GB" altLang="nb-NO" smtClean="0"/>
          </a:p>
        </p:txBody>
      </p:sp>
      <p:sp>
        <p:nvSpPr>
          <p:cNvPr id="1029" name="Rectangle 20"/>
          <p:cNvSpPr>
            <a:spLocks noChangeArrowheads="1"/>
          </p:cNvSpPr>
          <p:nvPr/>
        </p:nvSpPr>
        <p:spPr bwMode="auto">
          <a:xfrm>
            <a:off x="282575" y="6172200"/>
            <a:ext cx="4405313" cy="42545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963" tIns="41982" rIns="83963" bIns="41982" anchor="ctr"/>
          <a:lstStyle>
            <a:lvl1pPr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en-GB" altLang="nb-NO" smtClean="0"/>
          </a:p>
        </p:txBody>
      </p:sp>
      <p:sp>
        <p:nvSpPr>
          <p:cNvPr id="1030" name="Rectangle 21"/>
          <p:cNvSpPr>
            <a:spLocks noChangeArrowheads="1"/>
          </p:cNvSpPr>
          <p:nvPr/>
        </p:nvSpPr>
        <p:spPr bwMode="auto">
          <a:xfrm>
            <a:off x="282575" y="5992813"/>
            <a:ext cx="4405313" cy="130175"/>
          </a:xfrm>
          <a:prstGeom prst="rect">
            <a:avLst/>
          </a:prstGeom>
          <a:solidFill>
            <a:srgbClr val="004E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963" tIns="41982" rIns="83963" bIns="41982" anchor="ctr"/>
          <a:lstStyle>
            <a:lvl1pPr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en-GB" altLang="nb-NO" smtClean="0"/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350838" y="5991225"/>
            <a:ext cx="4268787" cy="1238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charset="0"/>
              </a:defRPr>
            </a:lvl1pPr>
            <a:lvl2pPr defTabSz="1042988">
              <a:defRPr>
                <a:solidFill>
                  <a:schemeClr val="tx1"/>
                </a:solidFill>
                <a:latin typeface="Arial" charset="0"/>
              </a:defRPr>
            </a:lvl2pPr>
            <a:lvl3pPr defTabSz="1042988">
              <a:defRPr>
                <a:solidFill>
                  <a:schemeClr val="tx1"/>
                </a:solidFill>
                <a:latin typeface="Arial" charset="0"/>
              </a:defRPr>
            </a:lvl3pPr>
            <a:lvl4pPr defTabSz="1042988">
              <a:defRPr>
                <a:solidFill>
                  <a:schemeClr val="tx1"/>
                </a:solidFill>
                <a:latin typeface="Arial" charset="0"/>
              </a:defRPr>
            </a:lvl4pPr>
            <a:lvl5pPr defTabSz="1042988">
              <a:defRPr>
                <a:solidFill>
                  <a:schemeClr val="tx1"/>
                </a:solidFill>
                <a:latin typeface="Arial" charset="0"/>
              </a:defRPr>
            </a:lvl5pPr>
            <a:lvl6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nb-NO" sz="800" smtClean="0">
                <a:solidFill>
                  <a:schemeClr val="bg1"/>
                </a:solidFill>
                <a:latin typeface="Calibri" pitchFamily="34" charset="0"/>
                <a:ea typeface="+mn-ea"/>
              </a:rPr>
              <a:t>www.oslo-universitetssykehus.no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350838" y="6227763"/>
            <a:ext cx="4268787" cy="3238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charset="-128"/>
              </a:defRPr>
            </a:lvl1pPr>
            <a:lvl2pPr marL="37931725" indent="-37474525" defTabSz="1042988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charset="-128"/>
              </a:defRPr>
            </a:lvl2pPr>
            <a:lvl3pPr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charset="-128"/>
              </a:defRPr>
            </a:lvl3pPr>
            <a:lvl4pPr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charset="-128"/>
              </a:defRPr>
            </a:lvl4pPr>
            <a:lvl5pPr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nb-NO" sz="600" smtClean="0">
                <a:latin typeface="Calibri" pitchFamily="34" charset="0"/>
              </a:rPr>
              <a:t>Oslo universitetssykehus er lokalsykehus for deler av Oslos befolkning, regionssykehus for innbyggere i Helse Sør-Øst og har </a:t>
            </a:r>
          </a:p>
          <a:p>
            <a:pPr algn="ctr" eaLnBrk="1" hangingPunct="1">
              <a:defRPr/>
            </a:pPr>
            <a:r>
              <a:rPr lang="nb-NO" sz="600" smtClean="0">
                <a:latin typeface="Calibri" pitchFamily="34" charset="0"/>
              </a:rPr>
              <a:t>en rekke nasjonale funksjoner. Post til foretaksledelsen: Oslo universitetssykehus, Postboks 4950 Nydalen, 0424 Oslo. Sentralbord: 02770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nb-NO" sz="600" smtClean="0">
              <a:latin typeface="Calibri" pitchFamily="34" charset="0"/>
            </a:endParaRPr>
          </a:p>
        </p:txBody>
      </p:sp>
      <p:pic>
        <p:nvPicPr>
          <p:cNvPr id="1033" name="Picture 31" descr="OUS_logo_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28600"/>
            <a:ext cx="156845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32" descr="OUS_logo_RG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5619750"/>
            <a:ext cx="1338263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Rectangle 17"/>
          <p:cNvSpPr>
            <a:spLocks noChangeArrowheads="1"/>
          </p:cNvSpPr>
          <p:nvPr/>
        </p:nvSpPr>
        <p:spPr bwMode="auto">
          <a:xfrm>
            <a:off x="5221288" y="4278313"/>
            <a:ext cx="4406900" cy="187325"/>
          </a:xfrm>
          <a:prstGeom prst="rect">
            <a:avLst/>
          </a:prstGeom>
          <a:solidFill>
            <a:srgbClr val="7FB2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63" tIns="41982" rIns="83963" bIns="41982"/>
          <a:lstStyle>
            <a:lvl1pPr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nb-NO" altLang="nb-NO" smtClean="0"/>
          </a:p>
        </p:txBody>
      </p:sp>
      <p:sp>
        <p:nvSpPr>
          <p:cNvPr id="1036" name="Rectangle 18"/>
          <p:cNvSpPr>
            <a:spLocks noChangeArrowheads="1"/>
          </p:cNvSpPr>
          <p:nvPr/>
        </p:nvSpPr>
        <p:spPr bwMode="auto">
          <a:xfrm>
            <a:off x="5221288" y="4465638"/>
            <a:ext cx="4406900" cy="936625"/>
          </a:xfrm>
          <a:prstGeom prst="rect">
            <a:avLst/>
          </a:prstGeom>
          <a:solidFill>
            <a:srgbClr val="407CC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63" tIns="41982" rIns="83963" bIns="41982"/>
          <a:lstStyle>
            <a:lvl1pPr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nb-NO" altLang="nb-NO" smtClean="0"/>
          </a:p>
        </p:txBody>
      </p:sp>
      <p:sp>
        <p:nvSpPr>
          <p:cNvPr id="1037" name="Rectangle 19"/>
          <p:cNvSpPr>
            <a:spLocks noChangeArrowheads="1"/>
          </p:cNvSpPr>
          <p:nvPr/>
        </p:nvSpPr>
        <p:spPr bwMode="auto">
          <a:xfrm>
            <a:off x="5221288" y="5402263"/>
            <a:ext cx="4406900" cy="268287"/>
          </a:xfrm>
          <a:prstGeom prst="rect">
            <a:avLst/>
          </a:prstGeom>
          <a:solidFill>
            <a:srgbClr val="7FB2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63" tIns="41982" rIns="83963" bIns="41982"/>
          <a:lstStyle>
            <a:lvl1pPr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nb-NO" altLang="nb-NO" smtClean="0"/>
          </a:p>
        </p:txBody>
      </p:sp>
      <p:sp>
        <p:nvSpPr>
          <p:cNvPr id="1038" name="Rectangle 21"/>
          <p:cNvSpPr>
            <a:spLocks noChangeArrowheads="1"/>
          </p:cNvSpPr>
          <p:nvPr/>
        </p:nvSpPr>
        <p:spPr bwMode="auto">
          <a:xfrm>
            <a:off x="5221288" y="5819775"/>
            <a:ext cx="4406900" cy="482600"/>
          </a:xfrm>
          <a:prstGeom prst="rect">
            <a:avLst/>
          </a:prstGeom>
          <a:solidFill>
            <a:srgbClr val="0065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63" tIns="41982" rIns="83963" bIns="41982"/>
          <a:lstStyle>
            <a:lvl1pPr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nb-NO" altLang="nb-NO" smtClean="0"/>
          </a:p>
        </p:txBody>
      </p:sp>
      <p:sp>
        <p:nvSpPr>
          <p:cNvPr id="1039" name="Rectangle 20"/>
          <p:cNvSpPr>
            <a:spLocks noChangeArrowheads="1"/>
          </p:cNvSpPr>
          <p:nvPr/>
        </p:nvSpPr>
        <p:spPr bwMode="auto">
          <a:xfrm>
            <a:off x="5221288" y="5670550"/>
            <a:ext cx="4406900" cy="104775"/>
          </a:xfrm>
          <a:prstGeom prst="rect">
            <a:avLst/>
          </a:prstGeom>
          <a:solidFill>
            <a:srgbClr val="0065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63" tIns="41982" rIns="83963" bIns="41982"/>
          <a:lstStyle>
            <a:lvl1pPr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nb-NO" altLang="nb-NO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txStyles>
    <p:titleStyle>
      <a:lvl1pPr algn="l" defTabSz="955675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ＭＳ Ｐゴシック" charset="-128"/>
          <a:cs typeface="+mj-cs"/>
        </a:defRPr>
      </a:lvl1pPr>
      <a:lvl2pPr algn="l" defTabSz="955675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  <a:ea typeface="ＭＳ Ｐゴシック" charset="-128"/>
        </a:defRPr>
      </a:lvl2pPr>
      <a:lvl3pPr algn="l" defTabSz="955675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  <a:ea typeface="ＭＳ Ｐゴシック" charset="-128"/>
        </a:defRPr>
      </a:lvl3pPr>
      <a:lvl4pPr algn="l" defTabSz="955675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  <a:ea typeface="ＭＳ Ｐゴシック" charset="-128"/>
        </a:defRPr>
      </a:lvl4pPr>
      <a:lvl5pPr algn="l" defTabSz="955675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  <a:ea typeface="ＭＳ Ｐゴシック" charset="-128"/>
        </a:defRPr>
      </a:lvl5pPr>
      <a:lvl6pPr marL="419815" algn="l" defTabSz="957703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6pPr>
      <a:lvl7pPr marL="839630" algn="l" defTabSz="957703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7pPr>
      <a:lvl8pPr marL="1259445" algn="l" defTabSz="957703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8pPr>
      <a:lvl9pPr marL="1679260" algn="l" defTabSz="957703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9pPr>
    </p:titleStyle>
    <p:bodyStyle>
      <a:lvl1pPr marL="314325" indent="-314325" algn="l" defTabSz="955675" rtl="0" eaLnBrk="1" fontAlgn="base" hangingPunct="1">
        <a:lnSpc>
          <a:spcPts val="1200"/>
        </a:lnSpc>
        <a:spcBef>
          <a:spcPct val="0"/>
        </a:spcBef>
        <a:spcAft>
          <a:spcPct val="0"/>
        </a:spcAft>
        <a:defRPr sz="9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242888" indent="-79375" algn="l" defTabSz="955675" rtl="0" eaLnBrk="1" fontAlgn="base" hangingPunct="1">
        <a:spcBef>
          <a:spcPct val="0"/>
        </a:spcBef>
        <a:spcAft>
          <a:spcPct val="0"/>
        </a:spcAft>
        <a:buChar char="–"/>
        <a:defRPr sz="900">
          <a:solidFill>
            <a:schemeClr val="tx1"/>
          </a:solidFill>
          <a:latin typeface="+mj-lt"/>
          <a:ea typeface="ＭＳ Ｐゴシック" charset="-128"/>
        </a:defRPr>
      </a:lvl2pPr>
      <a:lvl3pPr marL="654050" indent="-155575" algn="l" defTabSz="955675" rtl="0" eaLnBrk="1" fontAlgn="base" hangingPunct="1">
        <a:spcBef>
          <a:spcPct val="0"/>
        </a:spcBef>
        <a:spcAft>
          <a:spcPct val="0"/>
        </a:spcAft>
        <a:buChar char="•"/>
        <a:defRPr sz="900">
          <a:solidFill>
            <a:schemeClr val="tx1"/>
          </a:solidFill>
          <a:latin typeface="+mj-lt"/>
          <a:ea typeface="ＭＳ Ｐゴシック" charset="-128"/>
        </a:defRPr>
      </a:lvl3pPr>
      <a:lvl4pPr marL="984250" indent="-163513" algn="l" defTabSz="955675" rtl="0" eaLnBrk="1" fontAlgn="base" hangingPunct="1">
        <a:spcBef>
          <a:spcPct val="20000"/>
        </a:spcBef>
        <a:spcAft>
          <a:spcPct val="0"/>
        </a:spcAft>
        <a:buChar char="–"/>
        <a:defRPr sz="900">
          <a:solidFill>
            <a:schemeClr val="tx1"/>
          </a:solidFill>
          <a:latin typeface="+mj-lt"/>
          <a:ea typeface="ＭＳ Ｐゴシック" charset="-128"/>
        </a:defRPr>
      </a:lvl4pPr>
      <a:lvl5pPr marL="1316038" indent="-165100" algn="l" defTabSz="955675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j-lt"/>
          <a:ea typeface="ＭＳ Ｐゴシック" charset="-128"/>
        </a:defRPr>
      </a:lvl5pPr>
      <a:lvl6pPr marL="1737567" indent="-166177" algn="l" defTabSz="957703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j-lt"/>
        </a:defRPr>
      </a:lvl6pPr>
      <a:lvl7pPr marL="2157382" indent="-166177" algn="l" defTabSz="957703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j-lt"/>
        </a:defRPr>
      </a:lvl7pPr>
      <a:lvl8pPr marL="2577197" indent="-166177" algn="l" defTabSz="957703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j-lt"/>
        </a:defRPr>
      </a:lvl8pPr>
      <a:lvl9pPr marL="2997011" indent="-166177" algn="l" defTabSz="957703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83963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19815" algn="l" defTabSz="83963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39630" algn="l" defTabSz="83963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445" algn="l" defTabSz="83963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79260" algn="l" defTabSz="83963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099074" algn="l" defTabSz="83963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18889" algn="l" defTabSz="83963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8704" algn="l" defTabSz="83963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8518" algn="l" defTabSz="83963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488950"/>
            <a:ext cx="9102725" cy="601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</p:txBody>
      </p:sp>
      <p:sp>
        <p:nvSpPr>
          <p:cNvPr id="2051" name="Rectangle 1027"/>
          <p:cNvSpPr>
            <a:spLocks noChangeArrowheads="1"/>
          </p:cNvSpPr>
          <p:nvPr/>
        </p:nvSpPr>
        <p:spPr bwMode="auto">
          <a:xfrm>
            <a:off x="5219700" y="5748338"/>
            <a:ext cx="4405313" cy="492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963" tIns="41982" rIns="83963" bIns="41982" anchor="ctr"/>
          <a:lstStyle>
            <a:lvl1pPr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en-GB" altLang="nb-NO" smtClean="0"/>
          </a:p>
        </p:txBody>
      </p:sp>
      <p:sp>
        <p:nvSpPr>
          <p:cNvPr id="2052" name="Rectangle 1028"/>
          <p:cNvSpPr>
            <a:spLocks noChangeArrowheads="1"/>
          </p:cNvSpPr>
          <p:nvPr/>
        </p:nvSpPr>
        <p:spPr bwMode="auto">
          <a:xfrm>
            <a:off x="300038" y="5748338"/>
            <a:ext cx="4349750" cy="492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963" tIns="41982" rIns="83963" bIns="41982" anchor="ctr"/>
          <a:lstStyle>
            <a:lvl1pPr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charset="2"/>
                <a:ea typeface="ＭＳ Ｐゴシック" pitchFamily="-112" charset="-128"/>
              </a:defRPr>
            </a:lvl9pPr>
          </a:lstStyle>
          <a:p>
            <a:pPr eaLnBrk="1" hangingPunct="1">
              <a:defRPr/>
            </a:pPr>
            <a:endParaRPr lang="en-GB" altLang="nb-NO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l" defTabSz="955675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ＭＳ Ｐゴシック" charset="-128"/>
          <a:cs typeface="+mj-cs"/>
        </a:defRPr>
      </a:lvl1pPr>
      <a:lvl2pPr algn="l" defTabSz="955675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  <a:ea typeface="ＭＳ Ｐゴシック" charset="-128"/>
        </a:defRPr>
      </a:lvl2pPr>
      <a:lvl3pPr algn="l" defTabSz="955675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  <a:ea typeface="ＭＳ Ｐゴシック" charset="-128"/>
        </a:defRPr>
      </a:lvl3pPr>
      <a:lvl4pPr algn="l" defTabSz="955675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  <a:ea typeface="ＭＳ Ｐゴシック" charset="-128"/>
        </a:defRPr>
      </a:lvl4pPr>
      <a:lvl5pPr algn="l" defTabSz="955675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  <a:ea typeface="ＭＳ Ｐゴシック" charset="-128"/>
        </a:defRPr>
      </a:lvl5pPr>
      <a:lvl6pPr marL="419815" algn="l" defTabSz="957703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6pPr>
      <a:lvl7pPr marL="839630" algn="l" defTabSz="957703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7pPr>
      <a:lvl8pPr marL="1259445" algn="l" defTabSz="957703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8pPr>
      <a:lvl9pPr marL="1679260" algn="l" defTabSz="957703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9pPr>
    </p:titleStyle>
    <p:bodyStyle>
      <a:lvl1pPr marL="314325" indent="-314325" algn="l" defTabSz="955675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+mj-lt"/>
          <a:ea typeface="ＭＳ Ｐゴシック" charset="-128"/>
          <a:cs typeface="+mn-cs"/>
        </a:defRPr>
      </a:lvl1pPr>
      <a:lvl2pPr marL="163513" indent="254000" algn="l" defTabSz="955675" rtl="0" eaLnBrk="0" fontAlgn="base" hangingPunct="0">
        <a:spcBef>
          <a:spcPct val="0"/>
        </a:spcBef>
        <a:spcAft>
          <a:spcPct val="0"/>
        </a:spcAft>
        <a:buChar char="–"/>
        <a:defRPr sz="900">
          <a:solidFill>
            <a:schemeClr val="tx1"/>
          </a:solidFill>
          <a:latin typeface="+mj-lt"/>
          <a:ea typeface="ＭＳ Ｐゴシック" charset="-128"/>
        </a:defRPr>
      </a:lvl2pPr>
      <a:lvl3pPr marL="735013" indent="-155575" algn="l" defTabSz="955675" rtl="0" eaLnBrk="0" fontAlgn="base" hangingPunct="0">
        <a:spcBef>
          <a:spcPct val="0"/>
        </a:spcBef>
        <a:spcAft>
          <a:spcPct val="0"/>
        </a:spcAft>
        <a:buChar char="•"/>
        <a:defRPr sz="900">
          <a:solidFill>
            <a:schemeClr val="tx1"/>
          </a:solidFill>
          <a:latin typeface="+mj-lt"/>
          <a:ea typeface="ＭＳ Ｐゴシック" charset="-128"/>
        </a:defRPr>
      </a:lvl3pPr>
      <a:lvl4pPr marL="1063625" indent="-163513" algn="l" defTabSz="955675" rtl="0" eaLnBrk="0" fontAlgn="base" hangingPunct="0">
        <a:spcBef>
          <a:spcPct val="20000"/>
        </a:spcBef>
        <a:spcAft>
          <a:spcPct val="0"/>
        </a:spcAft>
        <a:buChar char="–"/>
        <a:defRPr sz="900">
          <a:solidFill>
            <a:schemeClr val="tx1"/>
          </a:solidFill>
          <a:latin typeface="+mj-lt"/>
          <a:ea typeface="ＭＳ Ｐゴシック" charset="-128"/>
        </a:defRPr>
      </a:lvl4pPr>
      <a:lvl5pPr marL="1395413" indent="-165100" algn="l" defTabSz="955675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j-lt"/>
          <a:ea typeface="ＭＳ Ｐゴシック" charset="-128"/>
        </a:defRPr>
      </a:lvl5pPr>
      <a:lvl6pPr marL="1816282" indent="-166177" algn="l" defTabSz="957703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j-lt"/>
        </a:defRPr>
      </a:lvl6pPr>
      <a:lvl7pPr marL="2236097" indent="-166177" algn="l" defTabSz="957703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j-lt"/>
        </a:defRPr>
      </a:lvl7pPr>
      <a:lvl8pPr marL="2655912" indent="-166177" algn="l" defTabSz="957703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j-lt"/>
        </a:defRPr>
      </a:lvl8pPr>
      <a:lvl9pPr marL="3075727" indent="-166177" algn="l" defTabSz="957703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83963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19815" algn="l" defTabSz="83963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39630" algn="l" defTabSz="83963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445" algn="l" defTabSz="83963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79260" algn="l" defTabSz="83963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099074" algn="l" defTabSz="83963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18889" algn="l" defTabSz="83963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8704" algn="l" defTabSz="83963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8518" algn="l" defTabSz="83963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tekst 4"/>
          <p:cNvSpPr>
            <a:spLocks noGrp="1"/>
          </p:cNvSpPr>
          <p:nvPr>
            <p:ph type="body" sz="quarter" idx="13"/>
          </p:nvPr>
        </p:nvSpPr>
        <p:spPr bwMode="auto">
          <a:xfrm>
            <a:off x="5399088" y="4591050"/>
            <a:ext cx="4068762" cy="638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defTabSz="838200"/>
            <a:r>
              <a:rPr altLang="nb-NO" sz="1700" b="1" dirty="0" smtClean="0">
                <a:ea typeface="ＭＳ Ｐゴシック" pitchFamily="34" charset="-128"/>
              </a:rPr>
              <a:t>PIRFENIDON (Esbriet)</a:t>
            </a:r>
            <a:endParaRPr altLang="nb-NO" sz="1700" b="1" dirty="0">
              <a:ea typeface="ＭＳ Ｐゴシック" pitchFamily="34" charset="-128"/>
            </a:endParaRPr>
          </a:p>
          <a:p>
            <a:pPr defTabSz="838200"/>
            <a:endParaRPr altLang="nb-NO" sz="1700" b="1" dirty="0" smtClean="0">
              <a:ea typeface="ＭＳ Ｐゴシック" pitchFamily="34" charset="-128"/>
            </a:endParaRPr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5"/>
          </p:nvPr>
        </p:nvSpPr>
        <p:spPr>
          <a:xfrm>
            <a:off x="5399088" y="5861050"/>
            <a:ext cx="4068762" cy="539750"/>
          </a:xfrm>
        </p:spPr>
        <p:txBody>
          <a:bodyPr/>
          <a:lstStyle/>
          <a:p>
            <a:pPr>
              <a:defRPr/>
            </a:pPr>
            <a:r>
              <a:rPr sz="1300" b="1" kern="1200" dirty="0" smtClean="0">
                <a:solidFill>
                  <a:srgbClr val="FFFFFF"/>
                </a:solidFill>
              </a:rPr>
              <a:t>Lungeavdelingen </a:t>
            </a:r>
            <a:endParaRPr sz="1300" b="1" kern="1200" dirty="0">
              <a:solidFill>
                <a:srgbClr val="FFFFFF"/>
              </a:solidFill>
            </a:endParaRPr>
          </a:p>
          <a:p>
            <a:pPr>
              <a:defRPr/>
            </a:pPr>
            <a:r>
              <a:rPr kern="1200" dirty="0">
                <a:solidFill>
                  <a:srgbClr val="FFFFFF"/>
                </a:solidFill>
              </a:rPr>
              <a:t>Rikshospitalet</a:t>
            </a:r>
          </a:p>
          <a:p>
            <a:pPr>
              <a:defRPr/>
            </a:pPr>
            <a:endParaRPr dirty="0"/>
          </a:p>
        </p:txBody>
      </p:sp>
      <p:sp>
        <p:nvSpPr>
          <p:cNvPr id="3076" name="Plassholder for tekst 5"/>
          <p:cNvSpPr>
            <a:spLocks noGrp="1"/>
          </p:cNvSpPr>
          <p:nvPr>
            <p:ph type="body" sz="quarter" idx="14"/>
          </p:nvPr>
        </p:nvSpPr>
        <p:spPr bwMode="auto">
          <a:xfrm>
            <a:off x="5384800" y="5157788"/>
            <a:ext cx="4068763" cy="22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defTabSz="838200"/>
            <a:r>
              <a:rPr altLang="nb-NO" sz="1300" smtClean="0">
                <a:ea typeface="ＭＳ Ｐゴシック" pitchFamily="34" charset="-128"/>
              </a:rPr>
              <a:t>PASIENTINFORMASJON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352425" y="4013200"/>
            <a:ext cx="2403475" cy="330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>
            <a:lvl1pPr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Wingdings 2" pitchFamily="18" charset="2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Wingdings 2" pitchFamily="18" charset="2"/>
              </a:defRPr>
            </a:lvl9pPr>
          </a:lstStyle>
          <a:p>
            <a:pPr eaLnBrk="1" hangingPunct="1">
              <a:defRPr/>
            </a:pPr>
            <a:r>
              <a:rPr lang="nb-NO" sz="1100" b="1" dirty="0" smtClean="0">
                <a:solidFill>
                  <a:srgbClr val="023982"/>
                </a:solidFill>
                <a:latin typeface="+mj-lt"/>
                <a:ea typeface="+mn-ea"/>
              </a:rPr>
              <a:t>Lungeavdelingen</a:t>
            </a:r>
            <a:endParaRPr lang="nb-NO" sz="1100" b="1" dirty="0">
              <a:solidFill>
                <a:srgbClr val="023982"/>
              </a:solidFill>
              <a:latin typeface="+mj-lt"/>
              <a:ea typeface="+mn-ea"/>
            </a:endParaRPr>
          </a:p>
          <a:p>
            <a:pPr eaLnBrk="1" hangingPunct="1">
              <a:defRPr/>
            </a:pPr>
            <a:r>
              <a:rPr lang="nb-NO" sz="1100" dirty="0">
                <a:solidFill>
                  <a:srgbClr val="023982"/>
                </a:solidFill>
                <a:latin typeface="Calibri"/>
                <a:ea typeface="ＭＳ Ｐゴシック" pitchFamily="-112" charset="-128"/>
              </a:rPr>
              <a:t>Hjerte- lunge- og karklinikken</a:t>
            </a:r>
          </a:p>
          <a:p>
            <a:pPr eaLnBrk="1" hangingPunct="1">
              <a:defRPr/>
            </a:pPr>
            <a:endParaRPr lang="nb-NO" sz="1100" dirty="0">
              <a:solidFill>
                <a:srgbClr val="023982"/>
              </a:solidFill>
              <a:latin typeface="+mj-lt"/>
              <a:ea typeface="+mn-ea"/>
            </a:endParaRPr>
          </a:p>
        </p:txBody>
      </p:sp>
      <p:sp>
        <p:nvSpPr>
          <p:cNvPr id="3078" name="Text Box 24"/>
          <p:cNvSpPr txBox="1">
            <a:spLocks noChangeArrowheads="1"/>
          </p:cNvSpPr>
          <p:nvPr/>
        </p:nvSpPr>
        <p:spPr bwMode="auto">
          <a:xfrm>
            <a:off x="352425" y="4468813"/>
            <a:ext cx="2052638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1042988" eaLnBrk="0" hangingPunct="0">
              <a:defRPr sz="19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1pPr>
            <a:lvl2pPr marL="742950" indent="-285750" defTabSz="1042988" eaLnBrk="0" hangingPunct="0">
              <a:defRPr sz="19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2pPr>
            <a:lvl3pPr marL="1143000" indent="-228600" defTabSz="1042988" eaLnBrk="0" hangingPunct="0">
              <a:defRPr sz="19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3pPr>
            <a:lvl4pPr marL="1600200" indent="-228600" defTabSz="1042988" eaLnBrk="0" hangingPunct="0">
              <a:defRPr sz="19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4pPr>
            <a:lvl5pPr marL="2057400" indent="-228600" defTabSz="1042988" eaLnBrk="0" hangingPunct="0">
              <a:defRPr sz="19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b-NO" altLang="nb-NO" sz="700" b="1" dirty="0" err="1">
                <a:latin typeface="Calibri" pitchFamily="34" charset="0"/>
              </a:rPr>
              <a:t>Postsadresse</a:t>
            </a:r>
            <a:r>
              <a:rPr lang="nb-NO" altLang="nb-NO" sz="700" b="1" dirty="0">
                <a:latin typeface="Calibri" pitchFamily="34" charset="0"/>
              </a:rPr>
              <a:t>: </a:t>
            </a:r>
          </a:p>
          <a:p>
            <a:r>
              <a:rPr lang="nb-NO" altLang="nb-NO" sz="700" dirty="0">
                <a:latin typeface="Calibri" pitchFamily="34" charset="0"/>
              </a:rPr>
              <a:t>Oslo universitetssykehus</a:t>
            </a:r>
          </a:p>
          <a:p>
            <a:r>
              <a:rPr lang="nb-NO" altLang="nb-NO" sz="700" dirty="0" smtClean="0">
                <a:latin typeface="Calibri" pitchFamily="34" charset="0"/>
              </a:rPr>
              <a:t>Lungeavdelingen</a:t>
            </a:r>
            <a:endParaRPr lang="nb-NO" altLang="nb-NO" sz="700" dirty="0">
              <a:latin typeface="Calibri" pitchFamily="34" charset="0"/>
            </a:endParaRPr>
          </a:p>
          <a:p>
            <a:r>
              <a:rPr lang="nb-NO" altLang="nb-NO" sz="700" dirty="0">
                <a:latin typeface="Calibri" pitchFamily="34" charset="0"/>
              </a:rPr>
              <a:t>Postboks 4950 Nydalen,</a:t>
            </a:r>
          </a:p>
          <a:p>
            <a:r>
              <a:rPr lang="nb-NO" altLang="nb-NO" sz="700" dirty="0">
                <a:latin typeface="Calibri" pitchFamily="34" charset="0"/>
              </a:rPr>
              <a:t>0424 Oslo</a:t>
            </a:r>
          </a:p>
          <a:p>
            <a:r>
              <a:rPr lang="nb-NO" altLang="nb-NO" sz="700" b="1" dirty="0">
                <a:latin typeface="Calibri" pitchFamily="34" charset="0"/>
              </a:rPr>
              <a:t>Besøksadresse:</a:t>
            </a:r>
          </a:p>
          <a:p>
            <a:r>
              <a:rPr lang="nb-NO" altLang="nb-NO" sz="700" dirty="0">
                <a:latin typeface="Calibri" pitchFamily="34" charset="0"/>
              </a:rPr>
              <a:t>Sognsvannsveien 20, Oslo</a:t>
            </a:r>
          </a:p>
          <a:p>
            <a:pPr eaLnBrk="1" hangingPunct="1">
              <a:spcBef>
                <a:spcPct val="20000"/>
              </a:spcBef>
            </a:pPr>
            <a:r>
              <a:rPr lang="nb-NO" altLang="nb-NO" sz="700" dirty="0">
                <a:latin typeface="Calibri" pitchFamily="34" charset="0"/>
              </a:rPr>
              <a:t>Telefon: 23070640</a:t>
            </a:r>
          </a:p>
        </p:txBody>
      </p:sp>
      <p:sp>
        <p:nvSpPr>
          <p:cNvPr id="3079" name="Text Box 25"/>
          <p:cNvSpPr txBox="1">
            <a:spLocks noChangeArrowheads="1"/>
          </p:cNvSpPr>
          <p:nvPr/>
        </p:nvSpPr>
        <p:spPr bwMode="auto">
          <a:xfrm>
            <a:off x="2690813" y="4468813"/>
            <a:ext cx="1978025" cy="104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1042988" eaLnBrk="0" hangingPunct="0">
              <a:defRPr sz="19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1pPr>
            <a:lvl2pPr marL="742950" indent="-285750" defTabSz="1042988" eaLnBrk="0" hangingPunct="0">
              <a:defRPr sz="19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2pPr>
            <a:lvl3pPr marL="1143000" indent="-228600" defTabSz="1042988" eaLnBrk="0" hangingPunct="0">
              <a:defRPr sz="19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3pPr>
            <a:lvl4pPr marL="1600200" indent="-228600" defTabSz="1042988" eaLnBrk="0" hangingPunct="0">
              <a:defRPr sz="19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4pPr>
            <a:lvl5pPr marL="2057400" indent="-228600" defTabSz="1042988" eaLnBrk="0" hangingPunct="0">
              <a:defRPr sz="19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Wingdings 2" pitchFamily="18" charset="2"/>
                <a:ea typeface="ＭＳ Ｐゴシック" pitchFamily="34" charset="-128"/>
              </a:defRPr>
            </a:lvl9pPr>
          </a:lstStyle>
          <a:p>
            <a:r>
              <a:rPr lang="nb-NO" altLang="nb-NO" sz="700" b="1" dirty="0">
                <a:latin typeface="Calibri" pitchFamily="34" charset="0"/>
              </a:rPr>
              <a:t>Utgiver:</a:t>
            </a:r>
          </a:p>
          <a:p>
            <a:r>
              <a:rPr lang="nb-NO" altLang="nb-NO" sz="700" dirty="0">
                <a:latin typeface="Calibri" pitchFamily="34" charset="0"/>
              </a:rPr>
              <a:t>Lungeavdelingen </a:t>
            </a:r>
          </a:p>
          <a:p>
            <a:r>
              <a:rPr lang="nb-NO" altLang="nb-NO" sz="700" dirty="0">
                <a:latin typeface="Calibri" pitchFamily="34" charset="0"/>
              </a:rPr>
              <a:t>Oslo universitetssykehus, </a:t>
            </a:r>
          </a:p>
          <a:p>
            <a:r>
              <a:rPr lang="nb-NO" altLang="nb-NO" sz="700" dirty="0" smtClean="0">
                <a:latin typeface="Calibri" pitchFamily="34" charset="0"/>
              </a:rPr>
              <a:t>Rikshospitalet</a:t>
            </a:r>
          </a:p>
          <a:p>
            <a:pPr lvl="0" defTabSz="914400" eaLnBrk="1" hangingPunct="1"/>
            <a:r>
              <a:rPr lang="nb-NO" altLang="nb-NO" sz="700" dirty="0">
                <a:solidFill>
                  <a:srgbClr val="000000"/>
                </a:solidFill>
                <a:latin typeface="Calibri" pitchFamily="34" charset="0"/>
              </a:rPr>
              <a:t>Skrevet av: Tone </a:t>
            </a:r>
            <a:r>
              <a:rPr lang="nb-NO" altLang="nb-NO" sz="700" dirty="0" err="1">
                <a:solidFill>
                  <a:srgbClr val="000000"/>
                </a:solidFill>
                <a:latin typeface="Calibri" pitchFamily="34" charset="0"/>
              </a:rPr>
              <a:t>Sjåheim</a:t>
            </a:r>
            <a:r>
              <a:rPr lang="nb-NO" altLang="nb-NO" sz="700" dirty="0">
                <a:solidFill>
                  <a:srgbClr val="000000"/>
                </a:solidFill>
                <a:latin typeface="Calibri" pitchFamily="34" charset="0"/>
              </a:rPr>
              <a:t>, </a:t>
            </a:r>
            <a:r>
              <a:rPr lang="nb-NO" altLang="nb-NO" sz="700" dirty="0" smtClean="0">
                <a:solidFill>
                  <a:srgbClr val="000000"/>
                </a:solidFill>
                <a:latin typeface="Calibri" pitchFamily="34" charset="0"/>
              </a:rPr>
              <a:t>overlege</a:t>
            </a:r>
            <a:r>
              <a:rPr lang="nb-NO" altLang="nb-NO" sz="7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nb-NO" altLang="nb-NO" sz="700" dirty="0" smtClean="0">
                <a:solidFill>
                  <a:srgbClr val="000000"/>
                </a:solidFill>
                <a:latin typeface="Calibri" pitchFamily="34" charset="0"/>
              </a:rPr>
              <a:t>(2020)</a:t>
            </a:r>
            <a:endParaRPr lang="nb-NO" altLang="nb-NO" sz="700" dirty="0">
              <a:latin typeface="Calibri" pitchFamily="34" charset="0"/>
            </a:endParaRPr>
          </a:p>
          <a:p>
            <a:r>
              <a:rPr lang="nb-NO" altLang="nb-NO" sz="700" dirty="0">
                <a:latin typeface="Calibri" pitchFamily="34" charset="0"/>
              </a:rPr>
              <a:t>2</a:t>
            </a:r>
            <a:r>
              <a:rPr lang="nb-NO" altLang="nb-NO" sz="700" dirty="0" smtClean="0">
                <a:latin typeface="Calibri" pitchFamily="34" charset="0"/>
              </a:rPr>
              <a:t>. </a:t>
            </a:r>
            <a:r>
              <a:rPr lang="nb-NO" altLang="nb-NO" sz="700" dirty="0">
                <a:latin typeface="Calibri" pitchFamily="34" charset="0"/>
              </a:rPr>
              <a:t>utgave</a:t>
            </a:r>
          </a:p>
          <a:p>
            <a:r>
              <a:rPr lang="nb-NO" altLang="nb-NO" sz="700" dirty="0" smtClean="0">
                <a:latin typeface="Calibri" pitchFamily="34" charset="0"/>
              </a:rPr>
              <a:t>Revidert oktober 2023</a:t>
            </a:r>
            <a:r>
              <a:rPr lang="nb-NO" altLang="nb-NO" sz="700" dirty="0">
                <a:latin typeface="Calibri" pitchFamily="34" charset="0"/>
              </a:rPr>
              <a:t>:</a:t>
            </a:r>
          </a:p>
          <a:p>
            <a:r>
              <a:rPr lang="nb-NO" altLang="nb-NO" sz="700" dirty="0">
                <a:latin typeface="Calibri" pitchFamily="34" charset="0"/>
              </a:rPr>
              <a:t>Godkjent av:, </a:t>
            </a:r>
            <a:r>
              <a:rPr lang="nb-NO" altLang="nb-NO" sz="700" dirty="0" smtClean="0">
                <a:latin typeface="Calibri" pitchFamily="34" charset="0"/>
              </a:rPr>
              <a:t>overlege/dr.med.: Michael Durheim  </a:t>
            </a:r>
            <a:endParaRPr lang="nb-NO" altLang="nb-NO" sz="700" dirty="0">
              <a:latin typeface="Calibri" pitchFamily="34" charset="0"/>
            </a:endParaRPr>
          </a:p>
          <a:p>
            <a:endParaRPr lang="nb-NO" altLang="nb-NO" sz="700" dirty="0">
              <a:latin typeface="Calibri" pitchFamily="34" charset="0"/>
            </a:endParaRPr>
          </a:p>
        </p:txBody>
      </p:sp>
      <p:pic>
        <p:nvPicPr>
          <p:cNvPr id="1026" name="Bilde 1" descr="https://recruiterprod.blob.core.windows.net/advertimages/2411/2020/1/10/4f32ddc3-1360-4608-afd3-234245ab5c1a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6" r="401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ssholder for tekst 1"/>
          <p:cNvSpPr>
            <a:spLocks noGrp="1"/>
          </p:cNvSpPr>
          <p:nvPr>
            <p:ph type="body" sz="quarter" idx="10"/>
          </p:nvPr>
        </p:nvSpPr>
        <p:spPr>
          <a:xfrm>
            <a:off x="352425" y="981075"/>
            <a:ext cx="4400550" cy="5451475"/>
          </a:xfrm>
        </p:spPr>
        <p:txBody>
          <a:bodyPr/>
          <a:lstStyle/>
          <a:p>
            <a:pPr defTabSz="914400" eaLnBrk="1" hangingPunct="1">
              <a:spcBef>
                <a:spcPct val="20000"/>
              </a:spcBef>
              <a:defRPr/>
            </a:pPr>
            <a:endParaRPr lang="nb-NO" altLang="nb-NO" sz="1200" b="1" u="sng" dirty="0" smtClean="0">
              <a:solidFill>
                <a:srgbClr val="1F497D"/>
              </a:solidFill>
              <a:ea typeface="ＭＳ Ｐゴシック" pitchFamily="-112" charset="-128"/>
            </a:endParaRPr>
          </a:p>
          <a:p>
            <a:pPr defTabSz="914400" eaLnBrk="1" hangingPunct="1">
              <a:spcBef>
                <a:spcPct val="20000"/>
              </a:spcBef>
              <a:defRPr/>
            </a:pPr>
            <a:r>
              <a:rPr lang="nb-NO" altLang="nb-NO" sz="1200" b="1" u="sng" dirty="0" smtClean="0">
                <a:solidFill>
                  <a:srgbClr val="1F497D"/>
                </a:solidFill>
                <a:ea typeface="ＭＳ Ｐゴシック" pitchFamily="-112" charset="-128"/>
              </a:rPr>
              <a:t>HVA ER PIRFENIDON OG HVORDAN VIRKER DET?</a:t>
            </a:r>
          </a:p>
          <a:p>
            <a:pPr defTabSz="914400" eaLnBrk="1" hangingPunct="1">
              <a:spcBef>
                <a:spcPct val="20000"/>
              </a:spcBef>
              <a:defRPr/>
            </a:pPr>
            <a:endParaRPr lang="nb-NO" altLang="nb-NO" sz="1200" b="1" u="sng" dirty="0" smtClean="0">
              <a:solidFill>
                <a:srgbClr val="1F497D"/>
              </a:solidFill>
              <a:ea typeface="ＭＳ Ｐゴシック" pitchFamily="-112" charset="-128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nb-NO" dirty="0" err="1" smtClean="0">
                <a:ea typeface="Calibri"/>
                <a:cs typeface="Times New Roman"/>
              </a:rPr>
              <a:t>Pirfenidon</a:t>
            </a:r>
            <a:r>
              <a:rPr lang="nb-NO" dirty="0" smtClean="0">
                <a:ea typeface="Calibri"/>
                <a:cs typeface="Times New Roman"/>
              </a:rPr>
              <a:t> er godkjent i Norge til behandling av idiopatisk lungefibrose (IPF) hos voksne. Medikamentet har vært brukt i Norge siden 2012 og har antifibrotiske og antiinflammatoriske egenskaper, men virkningsmekanismen er bare delvis kjent. Behandlingen kan ikke kurere sykdommen, men kan bremse fibrosedannelse i lungene og medføre at fall i lungefunksjonen går langsommere.  Behandlingsmålet er å stabilisere sykdommen og du kan ikke forvente at behandlingen gjør deg bedre. </a:t>
            </a:r>
            <a:r>
              <a:rPr lang="nb-NO" dirty="0" err="1" smtClean="0">
                <a:ea typeface="Calibri"/>
                <a:cs typeface="Times New Roman"/>
              </a:rPr>
              <a:t>Pirfenidon</a:t>
            </a:r>
            <a:r>
              <a:rPr lang="nb-NO" dirty="0" smtClean="0">
                <a:ea typeface="Calibri"/>
                <a:cs typeface="Times New Roman"/>
              </a:rPr>
              <a:t> var tidligere markedsført under navnet ‘</a:t>
            </a:r>
            <a:r>
              <a:rPr lang="nb-NO" dirty="0" err="1" smtClean="0">
                <a:ea typeface="Calibri"/>
                <a:cs typeface="Times New Roman"/>
              </a:rPr>
              <a:t>Esbriet</a:t>
            </a:r>
            <a:r>
              <a:rPr lang="nb-NO" dirty="0" smtClean="0">
                <a:ea typeface="Calibri"/>
                <a:cs typeface="Times New Roman"/>
              </a:rPr>
              <a:t>,’ men virkestoffet og effekt er det samme. </a:t>
            </a:r>
            <a:endParaRPr lang="nb-NO" altLang="nb-NO" sz="1200" b="1" u="sng" dirty="0">
              <a:solidFill>
                <a:srgbClr val="1F497D"/>
              </a:solidFill>
              <a:ea typeface="ＭＳ Ｐゴシック" pitchFamily="-112" charset="-128"/>
              <a:cs typeface="Times New Roman"/>
            </a:endParaRPr>
          </a:p>
          <a:p>
            <a:pPr defTabSz="914400" eaLnBrk="1" hangingPunct="1">
              <a:spcBef>
                <a:spcPct val="20000"/>
              </a:spcBef>
              <a:defRPr/>
            </a:pPr>
            <a:r>
              <a:rPr lang="nb-NO" altLang="nb-NO" sz="1200" b="1" u="sng" dirty="0" smtClean="0">
                <a:solidFill>
                  <a:srgbClr val="1F497D"/>
                </a:solidFill>
                <a:ea typeface="ＭＳ Ｐゴシック" pitchFamily="-112" charset="-128"/>
              </a:rPr>
              <a:t>DOSERING AV PIRFENIDON</a:t>
            </a:r>
          </a:p>
          <a:p>
            <a:pPr defTabSz="914400" eaLnBrk="1" hangingPunct="1">
              <a:spcBef>
                <a:spcPct val="20000"/>
              </a:spcBef>
              <a:defRPr/>
            </a:pPr>
            <a:endParaRPr lang="nb-NO" altLang="nb-NO" b="1" u="sng" dirty="0" smtClean="0">
              <a:solidFill>
                <a:srgbClr val="1F497D"/>
              </a:solidFill>
              <a:ea typeface="ＭＳ Ｐゴシック" pitchFamily="-112" charset="-128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nb-NO" dirty="0" err="1" smtClean="0">
                <a:ea typeface="Calibri"/>
                <a:cs typeface="Times New Roman"/>
              </a:rPr>
              <a:t>Pirfenidon</a:t>
            </a:r>
            <a:r>
              <a:rPr lang="nb-NO" dirty="0" smtClean="0">
                <a:ea typeface="Calibri"/>
                <a:cs typeface="Times New Roman"/>
              </a:rPr>
              <a:t> tabletter finnes i to ulike styrker (267 mg og 801 mg) og skal tas 3 ganger daglig, alltid i forbindelse med et måltid. Svelges hele med 1 glass vann. Medikamentet skal trappes opp til anbefalt daglig vedlikeholdsdose 801 mg x 3:</a:t>
            </a:r>
            <a:endParaRPr lang="nb-NO" sz="900" dirty="0" smtClean="0">
              <a:ea typeface="Calibri"/>
              <a:cs typeface="Times New Roman"/>
            </a:endParaRPr>
          </a:p>
          <a:p>
            <a:pPr>
              <a:spcAft>
                <a:spcPts val="1000"/>
              </a:spcAft>
              <a:defRPr/>
            </a:pPr>
            <a:r>
              <a:rPr lang="nb-NO" dirty="0" smtClean="0">
                <a:ea typeface="Calibri"/>
                <a:cs typeface="Times New Roman"/>
              </a:rPr>
              <a:t>Dag 1-7: 1 tabl. a 267 mg tas 3 ganger daglig. Totaldose 801 mg                                                                                  Dag 8 -14: 2 tabl. a 267 mg tas 3 ganger daglig. Totaldose 1601 mg                                                                         Fra dag 15: 3 tabl. a 267 mg tas 3 ganger daglig. Totaldose: 2403 mg </a:t>
            </a:r>
            <a:r>
              <a:rPr lang="nb-NO" dirty="0">
                <a:ea typeface="Calibri"/>
                <a:cs typeface="Times New Roman"/>
              </a:rPr>
              <a:t> </a:t>
            </a:r>
            <a:r>
              <a:rPr lang="nb-NO" dirty="0" smtClean="0">
                <a:ea typeface="Calibri"/>
                <a:cs typeface="Times New Roman"/>
              </a:rPr>
              <a:t>                       </a:t>
            </a:r>
            <a:r>
              <a:rPr lang="nb-NO" u="sng" dirty="0" smtClean="0">
                <a:ea typeface="Calibri"/>
                <a:cs typeface="Times New Roman"/>
              </a:rPr>
              <a:t>eller</a:t>
            </a:r>
            <a:r>
              <a:rPr lang="nb-NO" dirty="0" smtClean="0">
                <a:ea typeface="Calibri"/>
                <a:cs typeface="Times New Roman"/>
              </a:rPr>
              <a:t>             1 tabl. a 801 mg tas 3 ganger daglig. Totaldose 2403 mg</a:t>
            </a:r>
            <a:endParaRPr lang="nb-NO" sz="9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nb-NO" dirty="0" smtClean="0">
                <a:ea typeface="Calibri"/>
                <a:cs typeface="Times New Roman"/>
              </a:rPr>
              <a:t>Dersom du har glemt en dose skal den hoppes over og neste dose tas som planlagt. Du må ikke ta en dobbel dose som erstatning for den glemte. </a:t>
            </a:r>
            <a:endParaRPr lang="nb-NO" sz="900" dirty="0" smtClean="0">
              <a:ea typeface="Calibri"/>
              <a:cs typeface="Times New Roman"/>
            </a:endParaRPr>
          </a:p>
          <a:p>
            <a:pPr>
              <a:defRPr/>
            </a:pPr>
            <a:r>
              <a:rPr lang="nb-NO" dirty="0" smtClean="0">
                <a:ea typeface="Calibri"/>
                <a:cs typeface="Times New Roman"/>
              </a:rPr>
              <a:t>Noen pasienter klarer ikke å bruke full anbefalt behandlingsdose (2403 mg daglig) på grunn av bivirkninger og må bruke en noe redusert dose. Fibrosesykepleier på Rikshospitalet vil ha kontakt og veilede deg under opptrappingen.</a:t>
            </a:r>
            <a:endParaRPr lang="nb-NO" altLang="nb-NO" b="1" u="sng" dirty="0" smtClean="0">
              <a:solidFill>
                <a:srgbClr val="1F497D"/>
              </a:solidFill>
              <a:ea typeface="ＭＳ Ｐゴシック" pitchFamily="-112" charset="-128"/>
            </a:endParaRPr>
          </a:p>
          <a:p>
            <a:pPr defTabSz="914400" eaLnBrk="1" hangingPunct="1">
              <a:spcBef>
                <a:spcPct val="20000"/>
              </a:spcBef>
              <a:defRPr/>
            </a:pPr>
            <a:r>
              <a:rPr lang="nb-NO" altLang="nb-NO" dirty="0" smtClean="0">
                <a:solidFill>
                  <a:srgbClr val="262626"/>
                </a:solidFill>
                <a:ea typeface="ＭＳ Ｐゴシック" pitchFamily="-112" charset="-128"/>
              </a:rPr>
              <a:t>	</a:t>
            </a:r>
          </a:p>
          <a:p>
            <a:pPr defTabSz="914400" eaLnBrk="1" hangingPunct="1">
              <a:defRPr/>
            </a:pPr>
            <a:endParaRPr lang="nb-NO" altLang="nb-NO" b="1" dirty="0" smtClean="0">
              <a:ea typeface="ＭＳ Ｐゴシック" pitchFamily="-112" charset="-128"/>
            </a:endParaRPr>
          </a:p>
        </p:txBody>
      </p:sp>
      <p:sp>
        <p:nvSpPr>
          <p:cNvPr id="4099" name="Plassholder for tekst 4"/>
          <p:cNvSpPr>
            <a:spLocks noGrp="1"/>
          </p:cNvSpPr>
          <p:nvPr>
            <p:ph type="body" sz="quarter" idx="13"/>
          </p:nvPr>
        </p:nvSpPr>
        <p:spPr>
          <a:xfrm>
            <a:off x="5151438" y="981075"/>
            <a:ext cx="4402137" cy="5451475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altLang="nb-NO" sz="1200" b="1" dirty="0" smtClean="0">
                <a:solidFill>
                  <a:srgbClr val="004E8D"/>
                </a:solidFill>
                <a:ea typeface="Calibri" pitchFamily="34" charset="0"/>
                <a:cs typeface="Times New Roman" pitchFamily="18" charset="0"/>
              </a:rPr>
              <a:t>KONTAKTINFORMASJON Lungeavdelingen OUS, RIKSHOSPITALET:</a:t>
            </a:r>
            <a:endParaRPr lang="nb-NO" altLang="nb-NO" sz="1200" dirty="0" smtClean="0">
              <a:solidFill>
                <a:srgbClr val="004E8D"/>
              </a:solidFill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altLang="nb-NO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Telefon fibrosesykepleier; 23 07 07 82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altLang="nb-NO" sz="9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Lege……………………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b-NO" altLang="nb-NO" sz="900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b-NO" altLang="nb-NO" sz="900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00" name="Plassholder for tekst 8"/>
          <p:cNvSpPr>
            <a:spLocks noGrp="1"/>
          </p:cNvSpPr>
          <p:nvPr>
            <p:ph type="body" sz="quarter" idx="17"/>
          </p:nvPr>
        </p:nvSpPr>
        <p:spPr>
          <a:xfrm>
            <a:off x="357188" y="561975"/>
            <a:ext cx="4524375" cy="282575"/>
          </a:xfrm>
        </p:spPr>
        <p:txBody>
          <a:bodyPr/>
          <a:lstStyle/>
          <a:p>
            <a:pPr defTabSz="955675"/>
            <a:r>
              <a:rPr lang="nb-NO" altLang="nb-NO" sz="1800" b="1" dirty="0" smtClean="0">
                <a:ea typeface="ＭＳ Ｐゴシック" pitchFamily="34" charset="-128"/>
              </a:rPr>
              <a:t>PIRFENIDON (også kalt ESBRIET)</a:t>
            </a:r>
          </a:p>
        </p:txBody>
      </p:sp>
      <p:sp>
        <p:nvSpPr>
          <p:cNvPr id="4101" name="Rektangel 15"/>
          <p:cNvSpPr>
            <a:spLocks noChangeArrowheads="1"/>
          </p:cNvSpPr>
          <p:nvPr/>
        </p:nvSpPr>
        <p:spPr bwMode="auto">
          <a:xfrm>
            <a:off x="341313" y="6530975"/>
            <a:ext cx="9223375" cy="4762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237" tIns="45620" rIns="91237" bIns="45620"/>
          <a:lstStyle>
            <a:lvl1pPr defTabSz="1174750" eaLnBrk="0" hangingPunct="0">
              <a:defRPr sz="1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1174750" eaLnBrk="0" hangingPunct="0">
              <a:buChar char="–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1174750" eaLnBrk="0" hangingPunct="0">
              <a:buChar char="•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1174750" eaLnBrk="0" hangingPunct="0">
              <a:spcBef>
                <a:spcPct val="20000"/>
              </a:spcBef>
              <a:buChar char="–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1174750" eaLnBrk="0" hangingPunct="0">
              <a:spcBef>
                <a:spcPct val="20000"/>
              </a:spcBef>
              <a:buChar char="»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174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174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174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174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nb-NO" altLang="nb-NO" sz="2100">
              <a:solidFill>
                <a:srgbClr val="023982"/>
              </a:solidFill>
              <a:latin typeface="Wingdings 2" pitchFamily="18" charset="2"/>
            </a:endParaRPr>
          </a:p>
        </p:txBody>
      </p:sp>
      <p:pic>
        <p:nvPicPr>
          <p:cNvPr id="4102" name="Bild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240" y="4581128"/>
            <a:ext cx="1874838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Bild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128" y="2763440"/>
            <a:ext cx="1652587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Plassholder for tekst 4"/>
          <p:cNvSpPr>
            <a:spLocks noGrp="1"/>
          </p:cNvSpPr>
          <p:nvPr>
            <p:ph type="body" sz="quarter" idx="13"/>
          </p:nvPr>
        </p:nvSpPr>
        <p:spPr>
          <a:xfrm>
            <a:off x="5162551" y="260648"/>
            <a:ext cx="4402137" cy="6102350"/>
          </a:xfrm>
        </p:spPr>
        <p:txBody>
          <a:bodyPr/>
          <a:lstStyle/>
          <a:p>
            <a:pPr defTabSz="914400" eaLnBrk="1" hangingPunct="1">
              <a:spcBef>
                <a:spcPct val="20000"/>
              </a:spcBef>
            </a:pPr>
            <a:r>
              <a:rPr lang="nb-NO" altLang="nb-NO" sz="1200" b="1" u="sng" dirty="0" smtClean="0">
                <a:solidFill>
                  <a:srgbClr val="1F497D"/>
                </a:solidFill>
                <a:ea typeface="ＭＳ Ｐゴシック" pitchFamily="34" charset="-128"/>
              </a:rPr>
              <a:t>BIVIRKNINGER</a:t>
            </a:r>
          </a:p>
          <a:p>
            <a:pPr defTabSz="914400" eaLnBrk="1" hangingPunct="1">
              <a:spcBef>
                <a:spcPct val="20000"/>
              </a:spcBef>
            </a:pPr>
            <a:endParaRPr lang="nb-NO" altLang="nb-NO" b="1" u="sng" dirty="0" smtClean="0">
              <a:solidFill>
                <a:srgbClr val="1F497D"/>
              </a:solidFill>
              <a:ea typeface="ＭＳ Ｐゴシック" pitchFamily="34" charset="-128"/>
            </a:endParaRPr>
          </a:p>
          <a:p>
            <a:pPr defTabSz="914400">
              <a:lnSpc>
                <a:spcPct val="115000"/>
              </a:lnSpc>
              <a:spcAft>
                <a:spcPts val="1000"/>
              </a:spcAft>
            </a:pPr>
            <a:r>
              <a:rPr lang="nb-NO" altLang="nb-NO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Som alle legemidler kan </a:t>
            </a:r>
            <a:r>
              <a:rPr lang="nb-NO" altLang="nb-NO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Pirfenidon</a:t>
            </a:r>
            <a:r>
              <a:rPr lang="nb-NO" altLang="nb-NO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forårsake bivirkninger, men ikke alle får det.  Noen får såpass plagsomme bivirkninger at de må bruke lengre tid på opptrappingen av medikamentet. Bivirkningene er vanligvis mest uttalt i starten og avtar etter hvert. </a:t>
            </a:r>
            <a:endParaRPr lang="nb-NO" altLang="nb-NO" sz="900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defTabSz="914400">
              <a:lnSpc>
                <a:spcPct val="115000"/>
              </a:lnSpc>
              <a:spcAft>
                <a:spcPts val="1000"/>
              </a:spcAft>
            </a:pPr>
            <a:endParaRPr lang="nb-NO" altLang="nb-NO" b="1" dirty="0" smtClean="0">
              <a:solidFill>
                <a:srgbClr val="004E8D"/>
              </a:solidFill>
              <a:ea typeface="Calibri" pitchFamily="34" charset="0"/>
              <a:cs typeface="Times New Roman" pitchFamily="18" charset="0"/>
            </a:endParaRPr>
          </a:p>
          <a:p>
            <a:pPr defTabSz="914400">
              <a:lnSpc>
                <a:spcPct val="115000"/>
              </a:lnSpc>
              <a:spcAft>
                <a:spcPts val="1000"/>
              </a:spcAft>
            </a:pPr>
            <a:r>
              <a:rPr lang="nb-NO" altLang="nb-NO" b="1" dirty="0" smtClean="0">
                <a:solidFill>
                  <a:srgbClr val="004E8D"/>
                </a:solidFill>
                <a:ea typeface="Calibri" pitchFamily="34" charset="0"/>
                <a:cs typeface="Times New Roman" pitchFamily="18" charset="0"/>
              </a:rPr>
              <a:t>De vanligste bivirkningene                                                                                                                                 </a:t>
            </a:r>
            <a:r>
              <a:rPr lang="nb-NO" altLang="nb-NO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Svært vanlige bivirkninger (rammer flere enn 1 av 10 brukere) er sykdomsfølelse (kvalme), tretthet, diare, hudreaksjoner etter eksponering for sol/solarium, fordøyelsesbesvær og urolig mage. Vanlige bivirkninger (rammer 1-10 av 100 brukere) er bl.a. dårlig</a:t>
            </a:r>
            <a:r>
              <a:rPr lang="nb-NO" altLang="nb-NO" dirty="0" smtClean="0">
                <a:solidFill>
                  <a:srgbClr val="244061"/>
                </a:solidFill>
                <a:ea typeface="Calibri" pitchFamily="34" charset="0"/>
                <a:cs typeface="Times New Roman" pitchFamily="18" charset="0"/>
              </a:rPr>
              <a:t> matlys</a:t>
            </a:r>
            <a:r>
              <a:rPr lang="nb-NO" altLang="nb-NO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t, vekttap, svimmelhet, hodepine, søvnvansker, hetetokter, svakhetsfølelse eller manglende energi. For komplett liste over bivirkninger bør du lese pakningsvedlegget som følger med tablettene.</a:t>
            </a:r>
            <a:endParaRPr lang="nb-NO" altLang="nb-NO" sz="900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defTabSz="914400">
              <a:lnSpc>
                <a:spcPct val="115000"/>
              </a:lnSpc>
              <a:spcAft>
                <a:spcPts val="1000"/>
              </a:spcAft>
            </a:pPr>
            <a:r>
              <a:rPr lang="nb-NO" altLang="nb-NO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Kontakt lege eller fibrosesykepleier dersom du får plagsomme bivirkninger.  Mange bivirkninger kan håndteres med råd og hjelp fra behandlingsteamet. Ut fra alvorlighetsgrad av bivirkningene vil legen vurdere å justere dosen eller stoppe behandlingen i en periode inntil symptomene har opphørt.</a:t>
            </a:r>
            <a:r>
              <a:rPr lang="nb-NO" altLang="nb-NO" b="1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nb-NO" altLang="nb-NO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Hvis du har en behandlingspause på mer enn 14 påfølgende dager bør du trappe opp behandlingen på samme måte som da du startet behandlingen.  Endring av dose eller pause i behandlingen bør alltid skje i samarbeide med lege eller fibrosesykepleier.</a:t>
            </a:r>
            <a:endParaRPr lang="nb-NO" altLang="nb-NO" sz="900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defTabSz="914400">
              <a:lnSpc>
                <a:spcPct val="115000"/>
              </a:lnSpc>
              <a:spcAft>
                <a:spcPts val="1000"/>
              </a:spcAft>
            </a:pPr>
            <a:endParaRPr lang="nb-NO" altLang="nb-NO" b="1" dirty="0" smtClean="0">
              <a:solidFill>
                <a:srgbClr val="004E8D"/>
              </a:solidFill>
              <a:ea typeface="Calibri" pitchFamily="34" charset="0"/>
              <a:cs typeface="Times New Roman" pitchFamily="18" charset="0"/>
            </a:endParaRPr>
          </a:p>
          <a:p>
            <a:pPr defTabSz="914400">
              <a:lnSpc>
                <a:spcPct val="115000"/>
              </a:lnSpc>
              <a:spcAft>
                <a:spcPts val="1000"/>
              </a:spcAft>
            </a:pPr>
            <a:r>
              <a:rPr lang="nb-NO" altLang="nb-NO" b="1" dirty="0" smtClean="0">
                <a:solidFill>
                  <a:srgbClr val="004E8D"/>
                </a:solidFill>
                <a:ea typeface="Calibri" pitchFamily="34" charset="0"/>
                <a:cs typeface="Times New Roman" pitchFamily="18" charset="0"/>
              </a:rPr>
              <a:t>Hudreaksjoner  </a:t>
            </a:r>
            <a:r>
              <a:rPr lang="nb-NO" altLang="nb-NO" b="1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</a:t>
            </a:r>
            <a:r>
              <a:rPr lang="nb-NO" altLang="nb-NO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Du bør unngå direkte sollys og solarium mens du bruker </a:t>
            </a:r>
            <a:r>
              <a:rPr lang="nb-NO" altLang="nb-NO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Pirfenidon</a:t>
            </a:r>
            <a:r>
              <a:rPr lang="nb-NO" altLang="nb-NO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 Bruk solbeskyttelse (faktor 50) på utsatte områder og dekk deg til med klær/hatt for å redusere eksponeringen for sollys. Tetracyklin-antibiotika (Doxyline) øker følsomhet for sollys og bør unngås. Alvorlige lysfølsomhetsreaksjoner er mindre vanlige, men hvis du får blemmer og/eller tydelig avflassing av huden bør du slutte å ta </a:t>
            </a:r>
            <a:r>
              <a:rPr lang="nb-NO" altLang="nb-NO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Pirfenidon</a:t>
            </a:r>
            <a:r>
              <a:rPr lang="nb-NO" altLang="nb-NO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og informere fibrosesykepleier eller lege. </a:t>
            </a:r>
            <a:endParaRPr lang="nb-NO" altLang="nb-NO" sz="900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defTabSz="914400"/>
            <a:endParaRPr lang="nb-NO" altLang="nb-NO" dirty="0" smtClean="0">
              <a:ea typeface="ＭＳ Ｐゴシック" pitchFamily="34" charset="-128"/>
            </a:endParaRPr>
          </a:p>
        </p:txBody>
      </p:sp>
      <p:sp>
        <p:nvSpPr>
          <p:cNvPr id="5124" name="Rektangel 15"/>
          <p:cNvSpPr>
            <a:spLocks noChangeArrowheads="1"/>
          </p:cNvSpPr>
          <p:nvPr/>
        </p:nvSpPr>
        <p:spPr bwMode="auto">
          <a:xfrm>
            <a:off x="341313" y="6530975"/>
            <a:ext cx="9223375" cy="4762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237" tIns="45620" rIns="91237" bIns="45620"/>
          <a:lstStyle>
            <a:lvl1pPr defTabSz="1174750" eaLnBrk="0" hangingPunct="0">
              <a:defRPr sz="1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1174750" eaLnBrk="0" hangingPunct="0">
              <a:buChar char="–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1174750" eaLnBrk="0" hangingPunct="0">
              <a:buChar char="•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1174750" eaLnBrk="0" hangingPunct="0">
              <a:spcBef>
                <a:spcPct val="20000"/>
              </a:spcBef>
              <a:buChar char="–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1174750" eaLnBrk="0" hangingPunct="0">
              <a:spcBef>
                <a:spcPct val="20000"/>
              </a:spcBef>
              <a:buChar char="»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174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174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174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174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nb-NO" altLang="nb-NO" sz="2100">
              <a:solidFill>
                <a:srgbClr val="023982"/>
              </a:solidFill>
              <a:latin typeface="Wingdings 2" pitchFamily="18" charset="2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209551" y="260648"/>
            <a:ext cx="4815457" cy="4750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55675" eaLnBrk="0" hangingPunct="0">
              <a:lnSpc>
                <a:spcPct val="115000"/>
              </a:lnSpc>
              <a:spcAft>
                <a:spcPts val="1000"/>
              </a:spcAft>
            </a:pPr>
            <a:r>
              <a:rPr lang="nb-NO" altLang="nb-NO" sz="1200" b="1" u="sng" kern="0" dirty="0">
                <a:solidFill>
                  <a:srgbClr val="004E8D"/>
                </a:solidFill>
                <a:latin typeface="Calibri"/>
                <a:ea typeface="Calibri" pitchFamily="34" charset="0"/>
                <a:cs typeface="Times New Roman" pitchFamily="18" charset="0"/>
              </a:rPr>
              <a:t>OPPFØLGING</a:t>
            </a:r>
          </a:p>
          <a:p>
            <a:pPr lvl="0" defTabSz="955675" eaLnBrk="0" hangingPunct="0">
              <a:lnSpc>
                <a:spcPct val="115000"/>
              </a:lnSpc>
              <a:spcAft>
                <a:spcPts val="1000"/>
              </a:spcAft>
            </a:pPr>
            <a:r>
              <a:rPr lang="nb-NO" altLang="nb-NO" sz="1000" kern="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Pasienter som er diagnostisert på Rikshospitalet vil følges opp med telefonkontakt av vår fibrosesykepleier, spesielt under opptrappingsfasen og senere etter behov. Etter 2-4 måneder vil du få en kontroll hos lege på lungepoliklinikken Rikshospitalet hvor det tas lungefunksjonsmålinger, blodprøver og evt. gangtest. Oppfølging kan deretter tas på lokalsykehus hver 3-4 måned. Pasienter som er stabile over lengre tid kan kontrolleres hver 4-6 måned. </a:t>
            </a:r>
          </a:p>
          <a:p>
            <a:pPr lvl="0" defTabSz="955675" eaLnBrk="0" hangingPunct="0">
              <a:lnSpc>
                <a:spcPct val="115000"/>
              </a:lnSpc>
              <a:spcAft>
                <a:spcPts val="1000"/>
              </a:spcAft>
            </a:pPr>
            <a:endParaRPr lang="nb-NO" altLang="nb-NO" sz="1000" b="1" kern="0" dirty="0">
              <a:solidFill>
                <a:srgbClr val="004E8D"/>
              </a:solidFill>
              <a:latin typeface="Calibri"/>
              <a:ea typeface="Calibri" pitchFamily="34" charset="0"/>
              <a:cs typeface="Times New Roman" pitchFamily="18" charset="0"/>
            </a:endParaRPr>
          </a:p>
          <a:p>
            <a:pPr lvl="0" defTabSz="955675" eaLnBrk="0" hangingPunct="0">
              <a:lnSpc>
                <a:spcPct val="115000"/>
              </a:lnSpc>
              <a:spcAft>
                <a:spcPts val="1000"/>
              </a:spcAft>
            </a:pPr>
            <a:r>
              <a:rPr lang="nb-NO" altLang="nb-NO" sz="1200" b="1" u="sng" kern="0" dirty="0">
                <a:solidFill>
                  <a:srgbClr val="004E8D"/>
                </a:solidFill>
                <a:latin typeface="Calibri"/>
                <a:ea typeface="Calibri" pitchFamily="34" charset="0"/>
                <a:cs typeface="Times New Roman" pitchFamily="18" charset="0"/>
              </a:rPr>
              <a:t>BLODPRØVER</a:t>
            </a:r>
          </a:p>
          <a:p>
            <a:pPr lvl="0" defTabSz="955675" eaLnBrk="0" hangingPunct="0">
              <a:lnSpc>
                <a:spcPct val="115000"/>
              </a:lnSpc>
              <a:spcAft>
                <a:spcPts val="1000"/>
              </a:spcAft>
            </a:pPr>
            <a:r>
              <a:rPr lang="nb-NO" altLang="nb-NO" sz="1000" kern="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Ca. 4 uker etter oppstart av behandling bør du ta blodprøver hos fastlege for kontroll av leverenzymer. Blodprøver bør deretter tas hver 4. uke de første 6 måneder og senere ved planlagte kontroller. </a:t>
            </a:r>
            <a:endParaRPr lang="nb-NO" altLang="nb-NO" sz="1000" kern="0" dirty="0" smtClean="0">
              <a:solidFill>
                <a:srgbClr val="000000"/>
              </a:solidFill>
              <a:latin typeface="Calibri"/>
              <a:ea typeface="Calibri" pitchFamily="34" charset="0"/>
              <a:cs typeface="Times New Roman" pitchFamily="18" charset="0"/>
            </a:endParaRPr>
          </a:p>
          <a:p>
            <a:pPr lvl="0" defTabSz="955675" eaLnBrk="0" hangingPunct="0">
              <a:lnSpc>
                <a:spcPct val="115000"/>
              </a:lnSpc>
              <a:spcAft>
                <a:spcPts val="1000"/>
              </a:spcAft>
            </a:pPr>
            <a:endParaRPr lang="nb-NO" altLang="nb-NO" sz="1000" kern="0" dirty="0" smtClean="0">
              <a:solidFill>
                <a:srgbClr val="000000"/>
              </a:solidFill>
              <a:latin typeface="Calibri"/>
              <a:ea typeface="Calibri" pitchFamily="34" charset="0"/>
              <a:cs typeface="Times New Roman" pitchFamily="18" charset="0"/>
            </a:endParaRPr>
          </a:p>
          <a:p>
            <a:pPr lvl="0" defTabSz="955675" eaLnBrk="0" hangingPunct="0">
              <a:lnSpc>
                <a:spcPct val="115000"/>
              </a:lnSpc>
              <a:spcAft>
                <a:spcPts val="1000"/>
              </a:spcAft>
            </a:pPr>
            <a:r>
              <a:rPr lang="nb-NO" altLang="nb-NO" sz="1200" b="1" u="sng" kern="0" dirty="0" smtClean="0">
                <a:solidFill>
                  <a:srgbClr val="004E8D"/>
                </a:solidFill>
                <a:latin typeface="Calibri"/>
                <a:ea typeface="Calibri" pitchFamily="34" charset="0"/>
                <a:cs typeface="Times New Roman" pitchFamily="18" charset="0"/>
              </a:rPr>
              <a:t>RESEPT</a:t>
            </a:r>
          </a:p>
          <a:p>
            <a:pPr lvl="0" defTabSz="955675" eaLnBrk="0" hangingPunct="0">
              <a:lnSpc>
                <a:spcPct val="115000"/>
              </a:lnSpc>
              <a:spcAft>
                <a:spcPts val="1000"/>
              </a:spcAft>
            </a:pPr>
            <a:r>
              <a:rPr lang="nb-NO" altLang="nb-NO" sz="1000" kern="0" dirty="0" smtClean="0">
                <a:latin typeface="Calibri"/>
                <a:ea typeface="Calibri" pitchFamily="34" charset="0"/>
                <a:cs typeface="Times New Roman" pitchFamily="18" charset="0"/>
              </a:rPr>
              <a:t>Fornyelse av resept gjøres enten av din lokale lungelege eller av lungelege på Rikshospitalet. Fastlegen har ikke denne muligheten. Gi beskjed i god tid før siste tablett er inntatt. </a:t>
            </a:r>
            <a:endParaRPr lang="nb-NO" altLang="nb-NO" sz="1200" b="1" u="sng" kern="0" dirty="0">
              <a:solidFill>
                <a:srgbClr val="004E8D"/>
              </a:solidFill>
              <a:latin typeface="Calibri"/>
              <a:ea typeface="Calibri" pitchFamily="34" charset="0"/>
              <a:cs typeface="Times New Roman" pitchFamily="18" charset="0"/>
            </a:endParaRPr>
          </a:p>
          <a:p>
            <a:pPr lvl="0" defTabSz="955675" eaLnBrk="0" hangingPunct="0">
              <a:lnSpc>
                <a:spcPct val="115000"/>
              </a:lnSpc>
              <a:spcAft>
                <a:spcPts val="1000"/>
              </a:spcAft>
            </a:pPr>
            <a:endParaRPr lang="nb-NO" altLang="nb-NO" sz="1000" kern="0" dirty="0">
              <a:solidFill>
                <a:srgbClr val="000000"/>
              </a:solidFill>
              <a:latin typeface="Calibri"/>
              <a:ea typeface="Calibri" pitchFamily="34" charset="0"/>
              <a:cs typeface="Times New Roman" pitchFamily="18" charset="0"/>
            </a:endParaRPr>
          </a:p>
          <a:p>
            <a:pPr lvl="0" defTabSz="955675" eaLnBrk="0" hangingPunct="0">
              <a:lnSpc>
                <a:spcPct val="115000"/>
              </a:lnSpc>
              <a:spcAft>
                <a:spcPts val="1000"/>
              </a:spcAft>
            </a:pPr>
            <a:endParaRPr lang="nb-NO" altLang="nb-NO" sz="1200" kern="0" dirty="0">
              <a:solidFill>
                <a:srgbClr val="000000"/>
              </a:solidFill>
              <a:latin typeface="Calibri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2689" y="4581128"/>
            <a:ext cx="1969179" cy="13961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ssholder for tekst 1"/>
          <p:cNvSpPr>
            <a:spLocks noGrp="1"/>
          </p:cNvSpPr>
          <p:nvPr>
            <p:ph type="body" sz="quarter" idx="10"/>
          </p:nvPr>
        </p:nvSpPr>
        <p:spPr>
          <a:xfrm>
            <a:off x="341313" y="549275"/>
            <a:ext cx="4400550" cy="5883275"/>
          </a:xfrm>
        </p:spPr>
        <p:txBody>
          <a:bodyPr/>
          <a:lstStyle/>
          <a:p>
            <a:pPr defTabSz="914400" eaLnBrk="1" hangingPunct="1">
              <a:spcBef>
                <a:spcPct val="20000"/>
              </a:spcBef>
            </a:pPr>
            <a:endParaRPr lang="nb-NO" altLang="nb-NO" sz="900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defTabSz="914400">
              <a:lnSpc>
                <a:spcPct val="115000"/>
              </a:lnSpc>
              <a:spcAft>
                <a:spcPts val="1000"/>
              </a:spcAft>
            </a:pPr>
            <a:r>
              <a:rPr lang="nb-NO" altLang="nb-NO" b="1" dirty="0" smtClean="0">
                <a:solidFill>
                  <a:srgbClr val="004E8D"/>
                </a:solidFill>
                <a:ea typeface="Calibri" pitchFamily="34" charset="0"/>
                <a:cs typeface="Times New Roman" pitchFamily="18" charset="0"/>
              </a:rPr>
              <a:t>Leverbivirkninger </a:t>
            </a:r>
            <a:r>
              <a:rPr lang="nb-NO" altLang="nb-NO" b="1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</a:t>
            </a:r>
            <a:r>
              <a:rPr lang="nb-NO" altLang="nb-NO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Forhøyede leverenzymer kan forekomme som en bivirkning av </a:t>
            </a:r>
            <a:r>
              <a:rPr lang="nb-NO" altLang="nb-NO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Pirfenidon</a:t>
            </a:r>
            <a:r>
              <a:rPr lang="nb-NO" altLang="nb-NO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og du bør jevnlig ta blodprøver for å kontrollere dette. Blodprøver skal tas månedlig i begynnelsen, men etter hvert mindre ofte hvis resultatene har vært normale.</a:t>
            </a:r>
          </a:p>
          <a:p>
            <a:pPr defTabSz="914400">
              <a:lnSpc>
                <a:spcPct val="115000"/>
              </a:lnSpc>
              <a:spcAft>
                <a:spcPts val="1000"/>
              </a:spcAft>
            </a:pPr>
            <a:endParaRPr lang="nb-NO" altLang="nb-NO" b="1" dirty="0" smtClean="0">
              <a:solidFill>
                <a:srgbClr val="004E8D"/>
              </a:solidFill>
              <a:ea typeface="Calibri" pitchFamily="34" charset="0"/>
              <a:cs typeface="Times New Roman" pitchFamily="18" charset="0"/>
            </a:endParaRPr>
          </a:p>
          <a:p>
            <a:pPr defTabSz="914400">
              <a:spcAft>
                <a:spcPts val="1000"/>
              </a:spcAft>
            </a:pPr>
            <a:r>
              <a:rPr lang="nb-NO" altLang="nb-NO" b="1" dirty="0" smtClean="0">
                <a:solidFill>
                  <a:srgbClr val="004E8D"/>
                </a:solidFill>
                <a:ea typeface="Calibri" pitchFamily="34" charset="0"/>
                <a:cs typeface="Times New Roman" pitchFamily="18" charset="0"/>
              </a:rPr>
              <a:t>Sure oppstøt?                                         </a:t>
            </a:r>
            <a:r>
              <a:rPr lang="nb-NO" altLang="nb-NO" dirty="0" smtClean="0">
                <a:solidFill>
                  <a:srgbClr val="004E8D"/>
                </a:solidFill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</a:t>
            </a:r>
            <a:r>
              <a:rPr lang="nb-NO" altLang="nb-NO" dirty="0" smtClean="0">
                <a:ea typeface="Calibri" pitchFamily="34" charset="0"/>
                <a:cs typeface="Times New Roman" pitchFamily="18" charset="0"/>
              </a:rPr>
              <a:t>Sure oppstøt (refluks) er vanlig ved IPF. Dersom du får sure oppstøt bør du informere lege/fibrosesykepleier da dette kan skade lungene og bør behandles med medikamenter.</a:t>
            </a:r>
          </a:p>
          <a:p>
            <a:pPr defTabSz="914400">
              <a:spcAft>
                <a:spcPts val="1000"/>
              </a:spcAft>
            </a:pPr>
            <a:endParaRPr lang="nb-NO" altLang="nb-NO" b="1" dirty="0" smtClean="0">
              <a:solidFill>
                <a:srgbClr val="004E8D"/>
              </a:solidFill>
              <a:ea typeface="Calibri" pitchFamily="34" charset="0"/>
              <a:cs typeface="Times New Roman" pitchFamily="18" charset="0"/>
            </a:endParaRPr>
          </a:p>
          <a:p>
            <a:pPr defTabSz="914400">
              <a:lnSpc>
                <a:spcPct val="115000"/>
              </a:lnSpc>
              <a:spcAft>
                <a:spcPts val="1000"/>
              </a:spcAft>
            </a:pPr>
            <a:endParaRPr lang="nb-NO" altLang="nb-NO" b="1" dirty="0" smtClean="0">
              <a:solidFill>
                <a:srgbClr val="004E8D"/>
              </a:solidFill>
              <a:ea typeface="Calibri" pitchFamily="34" charset="0"/>
              <a:cs typeface="Times New Roman" pitchFamily="18" charset="0"/>
            </a:endParaRPr>
          </a:p>
          <a:p>
            <a:pPr defTabSz="914400" eaLnBrk="1" hangingPunct="1">
              <a:spcBef>
                <a:spcPct val="20000"/>
              </a:spcBef>
            </a:pPr>
            <a:endParaRPr lang="nb-NO" altLang="nb-NO" dirty="0" smtClean="0">
              <a:solidFill>
                <a:srgbClr val="262626"/>
              </a:solidFill>
              <a:ea typeface="ＭＳ Ｐゴシック" pitchFamily="34" charset="-128"/>
              <a:cs typeface="Times New Roman" pitchFamily="18" charset="0"/>
            </a:endParaRPr>
          </a:p>
          <a:p>
            <a:pPr defTabSz="914400" eaLnBrk="1" hangingPunct="1"/>
            <a:endParaRPr lang="nb-NO" altLang="nb-NO" b="1" dirty="0" smtClean="0"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6147" name="Plassholder for tekst 4"/>
          <p:cNvSpPr>
            <a:spLocks noGrp="1"/>
          </p:cNvSpPr>
          <p:nvPr>
            <p:ph type="body" sz="quarter" idx="13"/>
          </p:nvPr>
        </p:nvSpPr>
        <p:spPr>
          <a:xfrm>
            <a:off x="5141046" y="549275"/>
            <a:ext cx="4402138" cy="5838825"/>
          </a:xfrm>
        </p:spPr>
        <p:txBody>
          <a:bodyPr/>
          <a:lstStyle/>
          <a:p>
            <a:pPr lvl="0" defTabSz="914400">
              <a:spcAft>
                <a:spcPts val="1000"/>
              </a:spcAft>
            </a:pPr>
            <a:r>
              <a:rPr lang="nb-NO" altLang="nb-NO" sz="1200" b="1" u="sng" dirty="0">
                <a:solidFill>
                  <a:srgbClr val="004E8D"/>
                </a:solidFill>
                <a:ea typeface="Calibri" pitchFamily="34" charset="0"/>
                <a:cs typeface="Times New Roman" pitchFamily="18" charset="0"/>
              </a:rPr>
              <a:t>MEDIKAMENTER SOM BØR UNNGÅS</a:t>
            </a:r>
          </a:p>
          <a:p>
            <a:pPr lvl="0" defTabSz="914400">
              <a:spcAft>
                <a:spcPts val="1000"/>
              </a:spcAft>
            </a:pPr>
            <a:r>
              <a:rPr lang="nb-NO" altLang="nb-NO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Enkelte medikamenter kan påvirke effekten av </a:t>
            </a:r>
            <a:r>
              <a:rPr lang="nb-NO" altLang="nb-NO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Pirfenidon</a:t>
            </a:r>
            <a:r>
              <a:rPr lang="nb-NO" altLang="nb-NO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og bør unngås hvis mulig</a:t>
            </a:r>
            <a:r>
              <a:rPr lang="nb-NO" altLang="nb-NO" b="1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                 </a:t>
            </a:r>
          </a:p>
          <a:p>
            <a:pPr lvl="0" defTabSz="914400">
              <a:spcAft>
                <a:spcPts val="1000"/>
              </a:spcAft>
            </a:pPr>
            <a:endParaRPr lang="nb-NO" altLang="nb-NO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lvl="0" defTabSz="914400">
              <a:spcAft>
                <a:spcPts val="1000"/>
              </a:spcAft>
            </a:pPr>
            <a:r>
              <a:rPr lang="nb-NO" altLang="nb-NO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Følgende medikamenter øker konsentrasjonen av </a:t>
            </a:r>
            <a:r>
              <a:rPr lang="nb-NO" altLang="nb-NO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pirfenidon</a:t>
            </a:r>
            <a:r>
              <a:rPr lang="nb-NO" altLang="nb-NO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og derved bivirkninger: </a:t>
            </a:r>
            <a:r>
              <a:rPr lang="nb-NO" altLang="nb-NO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ciprofloxacin</a:t>
            </a:r>
            <a:r>
              <a:rPr lang="nb-NO" altLang="nb-NO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(en spesifikk antibiotika) og </a:t>
            </a:r>
            <a:r>
              <a:rPr lang="nb-NO" altLang="nb-NO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amiodaron</a:t>
            </a:r>
            <a:r>
              <a:rPr lang="nb-NO" altLang="nb-NO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(Cordarone).                                                                                        </a:t>
            </a:r>
          </a:p>
          <a:p>
            <a:pPr lvl="0" defTabSz="914400">
              <a:spcAft>
                <a:spcPts val="1000"/>
              </a:spcAft>
            </a:pPr>
            <a:r>
              <a:rPr lang="nb-NO" altLang="nb-NO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Følgende medikamenter kan redusere effekten av </a:t>
            </a:r>
            <a:r>
              <a:rPr lang="nb-NO" altLang="nb-NO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Pirfenidon</a:t>
            </a:r>
            <a:r>
              <a:rPr lang="nb-NO" altLang="nb-NO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: </a:t>
            </a:r>
            <a:r>
              <a:rPr lang="nb-NO" altLang="nb-NO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omeprazol</a:t>
            </a:r>
            <a:r>
              <a:rPr lang="nb-NO" altLang="nb-NO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(</a:t>
            </a:r>
            <a:r>
              <a:rPr lang="nb-NO" altLang="nb-NO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Losec</a:t>
            </a:r>
            <a:r>
              <a:rPr lang="nb-NO" altLang="nb-NO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mot refluksplager) og </a:t>
            </a:r>
            <a:r>
              <a:rPr lang="nb-NO" altLang="nb-NO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rifampicin</a:t>
            </a:r>
            <a:r>
              <a:rPr lang="nb-NO" altLang="nb-NO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(antibiotika).                                                                                                               </a:t>
            </a:r>
          </a:p>
          <a:p>
            <a:pPr lvl="0" defTabSz="914400">
              <a:spcAft>
                <a:spcPts val="1000"/>
              </a:spcAft>
            </a:pPr>
            <a:r>
              <a:rPr lang="nb-NO" altLang="nb-NO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Røyking reduserer også virkningen av </a:t>
            </a:r>
            <a:r>
              <a:rPr lang="nb-NO" altLang="nb-NO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Pirfenidon</a:t>
            </a:r>
            <a:r>
              <a:rPr lang="nb-NO" altLang="nb-NO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og du bør unngå grapefrukt og grapefruktjuice. </a:t>
            </a:r>
          </a:p>
          <a:p>
            <a:endParaRPr lang="nb-NO" altLang="nb-NO" dirty="0" smtClean="0"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6148" name="Rektangel 15"/>
          <p:cNvSpPr>
            <a:spLocks noChangeArrowheads="1"/>
          </p:cNvSpPr>
          <p:nvPr/>
        </p:nvSpPr>
        <p:spPr bwMode="auto">
          <a:xfrm>
            <a:off x="341313" y="6530975"/>
            <a:ext cx="9223375" cy="4762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237" tIns="45620" rIns="91237" bIns="45620"/>
          <a:lstStyle>
            <a:lvl1pPr defTabSz="1174750" eaLnBrk="0" hangingPunct="0">
              <a:defRPr sz="1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1174750" eaLnBrk="0" hangingPunct="0">
              <a:buChar char="–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1174750" eaLnBrk="0" hangingPunct="0">
              <a:buChar char="•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1174750" eaLnBrk="0" hangingPunct="0">
              <a:spcBef>
                <a:spcPct val="20000"/>
              </a:spcBef>
              <a:buChar char="–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1174750" eaLnBrk="0" hangingPunct="0">
              <a:spcBef>
                <a:spcPct val="20000"/>
              </a:spcBef>
              <a:buChar char="»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174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174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174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174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nb-NO" altLang="nb-NO" sz="2100">
              <a:solidFill>
                <a:srgbClr val="023982"/>
              </a:solidFill>
              <a:latin typeface="Wingdings 2" pitchFamily="18" charset="2"/>
            </a:endParaRPr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1112" y="3486653"/>
            <a:ext cx="2097206" cy="13961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rfenidone pasientinformasjon">
  <a:themeElements>
    <a:clrScheme name="Office-tem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D8FF"/>
      </a:accent1>
      <a:accent2>
        <a:srgbClr val="0058A0"/>
      </a:accent2>
      <a:accent3>
        <a:srgbClr val="FFFFFF"/>
      </a:accent3>
      <a:accent4>
        <a:srgbClr val="000000"/>
      </a:accent4>
      <a:accent5>
        <a:srgbClr val="CAE9FF"/>
      </a:accent5>
      <a:accent6>
        <a:srgbClr val="004F91"/>
      </a:accent6>
      <a:hlink>
        <a:srgbClr val="009999"/>
      </a:hlink>
      <a:folHlink>
        <a:srgbClr val="FF66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Wingdings 2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Wingdings 2" pitchFamily="18" charset="2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D8FF"/>
        </a:accent1>
        <a:accent2>
          <a:srgbClr val="0058A0"/>
        </a:accent2>
        <a:accent3>
          <a:srgbClr val="FFFFFF"/>
        </a:accent3>
        <a:accent4>
          <a:srgbClr val="000000"/>
        </a:accent4>
        <a:accent5>
          <a:srgbClr val="CAE9FF"/>
        </a:accent5>
        <a:accent6>
          <a:srgbClr val="004F91"/>
        </a:accent6>
        <a:hlink>
          <a:srgbClr val="009999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D8FF"/>
      </a:accent1>
      <a:accent2>
        <a:srgbClr val="0058A0"/>
      </a:accent2>
      <a:accent3>
        <a:srgbClr val="FFFFFF"/>
      </a:accent3>
      <a:accent4>
        <a:srgbClr val="000000"/>
      </a:accent4>
      <a:accent5>
        <a:srgbClr val="CAE9FF"/>
      </a:accent5>
      <a:accent6>
        <a:srgbClr val="004F91"/>
      </a:accent6>
      <a:hlink>
        <a:srgbClr val="009999"/>
      </a:hlink>
      <a:folHlink>
        <a:srgbClr val="FF6600"/>
      </a:folHlink>
    </a:clrScheme>
    <a:fontScheme name="Office-tema">
      <a:majorFont>
        <a:latin typeface="Calibri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Wingdings 2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Wingdings 2" pitchFamily="18" charset="2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Pirfenidone pasientinformasjon</Template>
  <TotalTime>1541</TotalTime>
  <Words>946</Words>
  <Application>Microsoft Office PowerPoint</Application>
  <PresentationFormat>A4 (210 x 297 mm)</PresentationFormat>
  <Paragraphs>69</Paragraphs>
  <Slides>4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4</vt:i4>
      </vt:variant>
    </vt:vector>
  </HeadingPairs>
  <TitlesOfParts>
    <vt:vector size="11" baseType="lpstr">
      <vt:lpstr>MS PGothic</vt:lpstr>
      <vt:lpstr>Arial</vt:lpstr>
      <vt:lpstr>Calibri</vt:lpstr>
      <vt:lpstr>Times New Roman</vt:lpstr>
      <vt:lpstr>Wingdings 2</vt:lpstr>
      <vt:lpstr>Pirfenidone pasientinformasjon</vt:lpstr>
      <vt:lpstr>Office-tema</vt:lpstr>
      <vt:lpstr>PowerPoint-presentasjon</vt:lpstr>
      <vt:lpstr>PowerPoint-presentasjon</vt:lpstr>
      <vt:lpstr>PowerPoint-presentasjon</vt:lpstr>
      <vt:lpstr>PowerPoint-presentasjon</vt:lpstr>
    </vt:vector>
  </TitlesOfParts>
  <Company>Oslo universitetssykehus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Camilla Knudsen Sæter</dc:creator>
  <cp:lastModifiedBy>Camilla Knudsen Sæter</cp:lastModifiedBy>
  <cp:revision>43</cp:revision>
  <cp:lastPrinted>2023-10-11T08:19:13Z</cp:lastPrinted>
  <dcterms:created xsi:type="dcterms:W3CDTF">2020-01-10T12:57:03Z</dcterms:created>
  <dcterms:modified xsi:type="dcterms:W3CDTF">2023-10-12T10:55:01Z</dcterms:modified>
</cp:coreProperties>
</file>