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78" y="-15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17924" y="4824055"/>
            <a:ext cx="21850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231F20"/>
                </a:solidFill>
                <a:latin typeface="Calibri"/>
                <a:cs typeface="Calibri"/>
              </a:rPr>
              <a:t>Før</a:t>
            </a:r>
            <a:r>
              <a:rPr sz="30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30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231F20"/>
                </a:solidFill>
                <a:latin typeface="Calibri"/>
                <a:cs typeface="Calibri"/>
              </a:rPr>
              <a:t>blir</a:t>
            </a:r>
            <a:r>
              <a:rPr sz="30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3000" spc="-25" dirty="0">
                <a:solidFill>
                  <a:srgbClr val="231F20"/>
                </a:solidFill>
                <a:latin typeface="Calibri"/>
                <a:cs typeface="Calibri"/>
              </a:rPr>
              <a:t>syk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88002" y="408089"/>
            <a:ext cx="1760546" cy="21993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9426752" y="408089"/>
            <a:ext cx="220345" cy="220345"/>
            <a:chOff x="9426752" y="408089"/>
            <a:chExt cx="220345" cy="220345"/>
          </a:xfrm>
        </p:grpSpPr>
        <p:sp>
          <p:nvSpPr>
            <p:cNvPr id="5" name="object 5"/>
            <p:cNvSpPr/>
            <p:nvPr/>
          </p:nvSpPr>
          <p:spPr>
            <a:xfrm>
              <a:off x="9527197" y="508609"/>
              <a:ext cx="119380" cy="118110"/>
            </a:xfrm>
            <a:custGeom>
              <a:avLst/>
              <a:gdLst/>
              <a:ahLst/>
              <a:cxnLst/>
              <a:rect l="l" t="t" r="r" b="b"/>
              <a:pathLst>
                <a:path w="119379" h="118109">
                  <a:moveTo>
                    <a:pt x="118808" y="39370"/>
                  </a:moveTo>
                  <a:lnTo>
                    <a:pt x="79222" y="39370"/>
                  </a:lnTo>
                  <a:lnTo>
                    <a:pt x="79222" y="0"/>
                  </a:lnTo>
                  <a:lnTo>
                    <a:pt x="39611" y="0"/>
                  </a:lnTo>
                  <a:lnTo>
                    <a:pt x="39611" y="39370"/>
                  </a:lnTo>
                  <a:lnTo>
                    <a:pt x="0" y="39370"/>
                  </a:lnTo>
                  <a:lnTo>
                    <a:pt x="0" y="78740"/>
                  </a:lnTo>
                  <a:lnTo>
                    <a:pt x="39611" y="78740"/>
                  </a:lnTo>
                  <a:lnTo>
                    <a:pt x="39611" y="118110"/>
                  </a:lnTo>
                  <a:lnTo>
                    <a:pt x="79222" y="118110"/>
                  </a:lnTo>
                  <a:lnTo>
                    <a:pt x="79222" y="78740"/>
                  </a:lnTo>
                  <a:lnTo>
                    <a:pt x="118808" y="78740"/>
                  </a:lnTo>
                  <a:lnTo>
                    <a:pt x="118808" y="39370"/>
                  </a:lnTo>
                  <a:close/>
                </a:path>
              </a:pathLst>
            </a:custGeom>
            <a:solidFill>
              <a:srgbClr val="AD9E6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26752" y="408089"/>
              <a:ext cx="219989" cy="219938"/>
            </a:xfrm>
            <a:prstGeom prst="rect">
              <a:avLst/>
            </a:prstGeom>
          </p:spPr>
        </p:pic>
      </p:grpSp>
      <p:sp>
        <p:nvSpPr>
          <p:cNvPr id="7" name="object 7"/>
          <p:cNvSpPr/>
          <p:nvPr/>
        </p:nvSpPr>
        <p:spPr>
          <a:xfrm>
            <a:off x="9332061" y="408000"/>
            <a:ext cx="11430" cy="220345"/>
          </a:xfrm>
          <a:custGeom>
            <a:avLst/>
            <a:gdLst/>
            <a:ahLst/>
            <a:cxnLst/>
            <a:rect l="l" t="t" r="r" b="b"/>
            <a:pathLst>
              <a:path w="11429" h="220345">
                <a:moveTo>
                  <a:pt x="11125" y="0"/>
                </a:moveTo>
                <a:lnTo>
                  <a:pt x="0" y="0"/>
                </a:lnTo>
                <a:lnTo>
                  <a:pt x="0" y="219938"/>
                </a:lnTo>
                <a:lnTo>
                  <a:pt x="11125" y="219938"/>
                </a:lnTo>
                <a:lnTo>
                  <a:pt x="11125" y="0"/>
                </a:lnTo>
                <a:close/>
              </a:path>
            </a:pathLst>
          </a:custGeom>
          <a:solidFill>
            <a:srgbClr val="00468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47554" y="2288071"/>
            <a:ext cx="3140109" cy="209604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7629508" y="6657205"/>
            <a:ext cx="25615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5760" marR="5080" indent="-35369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Avdeling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rus-</a:t>
            </a:r>
            <a:r>
              <a:rPr sz="12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avhengighetsbehandling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ved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Oslo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Universitetssykehus.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3357" y="965367"/>
            <a:ext cx="2878455" cy="80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459092"/>
                </a:solidFill>
                <a:latin typeface="Calibri"/>
                <a:cs typeface="Calibri"/>
              </a:rPr>
              <a:t>Kjære</a:t>
            </a:r>
            <a:r>
              <a:rPr sz="1700" b="1" spc="-30" dirty="0">
                <a:solidFill>
                  <a:srgbClr val="459092"/>
                </a:solidFill>
                <a:latin typeface="Calibri"/>
                <a:cs typeface="Calibri"/>
              </a:rPr>
              <a:t> </a:t>
            </a:r>
            <a:r>
              <a:rPr sz="1700" b="1" dirty="0">
                <a:solidFill>
                  <a:srgbClr val="459092"/>
                </a:solidFill>
                <a:latin typeface="Calibri"/>
                <a:cs typeface="Calibri"/>
              </a:rPr>
              <a:t>medarbeider</a:t>
            </a:r>
            <a:r>
              <a:rPr sz="1700" b="1" spc="-30" dirty="0">
                <a:solidFill>
                  <a:srgbClr val="459092"/>
                </a:solidFill>
                <a:latin typeface="Calibri"/>
                <a:cs typeface="Calibri"/>
              </a:rPr>
              <a:t> </a:t>
            </a:r>
            <a:r>
              <a:rPr sz="1700" b="1" dirty="0">
                <a:solidFill>
                  <a:srgbClr val="459092"/>
                </a:solidFill>
                <a:latin typeface="Calibri"/>
                <a:cs typeface="Calibri"/>
              </a:rPr>
              <a:t>i</a:t>
            </a:r>
            <a:r>
              <a:rPr sz="1700" b="1" spc="-20" dirty="0">
                <a:solidFill>
                  <a:srgbClr val="459092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459092"/>
                </a:solidFill>
                <a:latin typeface="Calibri"/>
                <a:cs typeface="Calibri"/>
              </a:rPr>
              <a:t>avdeling </a:t>
            </a:r>
            <a:r>
              <a:rPr sz="1700" b="1" dirty="0">
                <a:solidFill>
                  <a:srgbClr val="459092"/>
                </a:solidFill>
                <a:latin typeface="Calibri"/>
                <a:cs typeface="Calibri"/>
              </a:rPr>
              <a:t>rus-</a:t>
            </a:r>
            <a:r>
              <a:rPr sz="1700" b="1" spc="-25" dirty="0">
                <a:solidFill>
                  <a:srgbClr val="459092"/>
                </a:solidFill>
                <a:latin typeface="Calibri"/>
                <a:cs typeface="Calibri"/>
              </a:rPr>
              <a:t> </a:t>
            </a:r>
            <a:r>
              <a:rPr sz="1700" b="1" dirty="0">
                <a:solidFill>
                  <a:srgbClr val="459092"/>
                </a:solidFill>
                <a:latin typeface="Calibri"/>
                <a:cs typeface="Calibri"/>
              </a:rPr>
              <a:t>og</a:t>
            </a:r>
            <a:r>
              <a:rPr sz="1700" b="1" spc="-5" dirty="0">
                <a:solidFill>
                  <a:srgbClr val="459092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459092"/>
                </a:solidFill>
                <a:latin typeface="Calibri"/>
                <a:cs typeface="Calibri"/>
              </a:rPr>
              <a:t>avhengighetsbehandling </a:t>
            </a:r>
            <a:r>
              <a:rPr sz="1700" b="1" dirty="0">
                <a:solidFill>
                  <a:srgbClr val="459092"/>
                </a:solidFill>
                <a:latin typeface="Calibri"/>
                <a:cs typeface="Calibri"/>
              </a:rPr>
              <a:t>ved</a:t>
            </a:r>
            <a:r>
              <a:rPr sz="1700" b="1" spc="-25" dirty="0">
                <a:solidFill>
                  <a:srgbClr val="459092"/>
                </a:solidFill>
                <a:latin typeface="Calibri"/>
                <a:cs typeface="Calibri"/>
              </a:rPr>
              <a:t> </a:t>
            </a:r>
            <a:r>
              <a:rPr sz="1700" b="1" dirty="0">
                <a:solidFill>
                  <a:srgbClr val="459092"/>
                </a:solidFill>
                <a:latin typeface="Calibri"/>
                <a:cs typeface="Calibri"/>
              </a:rPr>
              <a:t>Oslo</a:t>
            </a:r>
            <a:r>
              <a:rPr sz="1700" b="1" spc="-25" dirty="0">
                <a:solidFill>
                  <a:srgbClr val="459092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459092"/>
                </a:solidFill>
                <a:latin typeface="Calibri"/>
                <a:cs typeface="Calibri"/>
              </a:rPr>
              <a:t>Universitetssykehus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8775" y="2278598"/>
            <a:ext cx="2947035" cy="144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 marR="5080" indent="-71755">
              <a:lnSpc>
                <a:spcPct val="1111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vår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viktigste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ressurs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avdelingen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ønsker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legge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rette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et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inkluderende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arbeidsliv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fokus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på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nærvær.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Hvis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blir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syk,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eller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har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utfordringer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utføre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dine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normale</a:t>
            </a:r>
            <a:endParaRPr sz="1200" dirty="0">
              <a:latin typeface="Calibri"/>
              <a:cs typeface="Calibri"/>
            </a:endParaRPr>
          </a:p>
          <a:p>
            <a:pPr marL="246379" marR="239395" algn="ctr">
              <a:lnSpc>
                <a:spcPct val="111100"/>
              </a:lnSpc>
            </a:pP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arbeidsoppgaver,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har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avdelingen</a:t>
            </a:r>
            <a:r>
              <a:rPr sz="12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som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målsetning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jobbe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tilbakeføring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til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arbeid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dine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ordinære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oppgaver.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0360" y="3903944"/>
            <a:ext cx="3183890" cy="165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2400">
              <a:lnSpc>
                <a:spcPct val="1111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slike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situasjoner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god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dialog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mellom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deg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og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din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leder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viktig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den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bør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være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kjennetegnet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av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åpenhet,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tillit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gjensidig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respekt.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Målet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tett, målrettet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 og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omsorgsfull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oppfølging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slik at du 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din</a:t>
            </a:r>
            <a:r>
              <a:rPr sz="1200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leder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sammen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kan</a:t>
            </a:r>
            <a:r>
              <a:rPr sz="1200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finne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ut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hvilke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muligheter</a:t>
            </a:r>
            <a:r>
              <a:rPr sz="12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tilrettelegging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finnes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på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arbeidsplassen.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Hensikten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tilrettelegging</a:t>
            </a:r>
            <a:r>
              <a:rPr sz="12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tilbakeføring 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til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ordinære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arbeidsoppgaver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den</a:t>
            </a:r>
            <a:r>
              <a:rPr sz="1200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tidsavgrenset.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2445" y="5732439"/>
            <a:ext cx="30384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270" algn="ctr">
              <a:lnSpc>
                <a:spcPct val="1111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slike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prosesser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har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både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medarbeider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leder oppgaver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plikter.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Under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finner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Calibri"/>
                <a:cs typeface="Calibri"/>
              </a:rPr>
              <a:t>informasjon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bør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kjenne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før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31F20"/>
                </a:solidFill>
                <a:latin typeface="Calibri"/>
                <a:cs typeface="Calibri"/>
              </a:rPr>
              <a:t>blir</a:t>
            </a:r>
            <a:r>
              <a:rPr sz="12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Calibri"/>
                <a:cs typeface="Calibri"/>
              </a:rPr>
              <a:t>syk.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9999" y="198004"/>
            <a:ext cx="3204210" cy="0"/>
          </a:xfrm>
          <a:custGeom>
            <a:avLst/>
            <a:gdLst/>
            <a:ahLst/>
            <a:cxnLst/>
            <a:rect l="l" t="t" r="r" b="b"/>
            <a:pathLst>
              <a:path w="3204210">
                <a:moveTo>
                  <a:pt x="0" y="0"/>
                </a:moveTo>
                <a:lnTo>
                  <a:pt x="3203994" y="0"/>
                </a:lnTo>
              </a:path>
            </a:pathLst>
          </a:custGeom>
          <a:ln w="25400">
            <a:solidFill>
              <a:srgbClr val="459092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3744000" y="198004"/>
            <a:ext cx="3204210" cy="0"/>
          </a:xfrm>
          <a:custGeom>
            <a:avLst/>
            <a:gdLst/>
            <a:ahLst/>
            <a:cxnLst/>
            <a:rect l="l" t="t" r="r" b="b"/>
            <a:pathLst>
              <a:path w="3204209">
                <a:moveTo>
                  <a:pt x="0" y="0"/>
                </a:moveTo>
                <a:lnTo>
                  <a:pt x="3204006" y="0"/>
                </a:lnTo>
              </a:path>
            </a:pathLst>
          </a:custGeom>
          <a:ln w="25400">
            <a:solidFill>
              <a:srgbClr val="459092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179999" y="7367305"/>
            <a:ext cx="3204210" cy="0"/>
          </a:xfrm>
          <a:custGeom>
            <a:avLst/>
            <a:gdLst/>
            <a:ahLst/>
            <a:cxnLst/>
            <a:rect l="l" t="t" r="r" b="b"/>
            <a:pathLst>
              <a:path w="3204210">
                <a:moveTo>
                  <a:pt x="0" y="0"/>
                </a:moveTo>
                <a:lnTo>
                  <a:pt x="3203994" y="0"/>
                </a:lnTo>
              </a:path>
            </a:pathLst>
          </a:custGeom>
          <a:ln w="25400">
            <a:solidFill>
              <a:srgbClr val="459092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3744000" y="7367305"/>
            <a:ext cx="3204210" cy="0"/>
          </a:xfrm>
          <a:custGeom>
            <a:avLst/>
            <a:gdLst/>
            <a:ahLst/>
            <a:cxnLst/>
            <a:rect l="l" t="t" r="r" b="b"/>
            <a:pathLst>
              <a:path w="3204209">
                <a:moveTo>
                  <a:pt x="0" y="0"/>
                </a:moveTo>
                <a:lnTo>
                  <a:pt x="3204006" y="0"/>
                </a:lnTo>
              </a:path>
            </a:pathLst>
          </a:custGeom>
          <a:ln w="25400">
            <a:solidFill>
              <a:srgbClr val="459092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 txBox="1"/>
          <p:nvPr/>
        </p:nvSpPr>
        <p:spPr>
          <a:xfrm>
            <a:off x="3731300" y="327192"/>
            <a:ext cx="3068955" cy="6508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240"/>
              </a:spcBef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100" spc="-3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medarbeider</a:t>
            </a:r>
            <a:r>
              <a:rPr sz="1100" b="1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har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ansvar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medvirke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god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dialog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bidra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finne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løsninger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gjør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at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du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kan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komme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tilbake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på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jobb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så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raskt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mulig.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Dine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oppgaver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plikter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å: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31300" y="936843"/>
            <a:ext cx="3108960" cy="1717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8600">
              <a:lnSpc>
                <a:spcPts val="1260"/>
              </a:lnSpc>
              <a:spcBef>
                <a:spcPts val="10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Melde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fra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arbeidsgiver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dersom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blir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syk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eller</a:t>
            </a:r>
            <a:endParaRPr sz="1100" dirty="0">
              <a:latin typeface="Calibri"/>
              <a:cs typeface="Calibri"/>
            </a:endParaRPr>
          </a:p>
          <a:p>
            <a:pPr marL="240665">
              <a:lnSpc>
                <a:spcPts val="1200"/>
              </a:lnSpc>
            </a:pP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skadet</a:t>
            </a:r>
            <a:endParaRPr sz="1100" dirty="0">
              <a:latin typeface="Calibri"/>
              <a:cs typeface="Calibri"/>
            </a:endParaRPr>
          </a:p>
          <a:p>
            <a:pPr marL="240665" marR="284480" indent="-228600">
              <a:lnSpc>
                <a:spcPts val="1200"/>
              </a:lnSpc>
              <a:spcBef>
                <a:spcPts val="8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Gi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opplysninger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om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din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funksjonsevne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til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arbeidsgiver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(men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ingen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plikt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opplyse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om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diagnose)</a:t>
            </a:r>
            <a:endParaRPr sz="1100" dirty="0">
              <a:latin typeface="Calibri"/>
              <a:cs typeface="Calibri"/>
            </a:endParaRPr>
          </a:p>
          <a:p>
            <a:pPr marL="240665" indent="-228600">
              <a:lnSpc>
                <a:spcPts val="1120"/>
              </a:lnSpc>
              <a:buChar char="•"/>
              <a:tabLst>
                <a:tab pos="240665" algn="l"/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Tidligst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mulig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samarbeide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arbeidsgiver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om</a:t>
            </a:r>
            <a:endParaRPr sz="1100" dirty="0">
              <a:latin typeface="Calibri"/>
              <a:cs typeface="Calibri"/>
            </a:endParaRPr>
          </a:p>
          <a:p>
            <a:pPr marL="240665">
              <a:lnSpc>
                <a:spcPts val="1200"/>
              </a:lnSpc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finne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løsninger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hindrer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full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sykemelding</a:t>
            </a:r>
            <a:endParaRPr sz="1100" dirty="0">
              <a:latin typeface="Calibri"/>
              <a:cs typeface="Calibri"/>
            </a:endParaRPr>
          </a:p>
          <a:p>
            <a:pPr marL="240665" marR="5080" indent="-228600">
              <a:lnSpc>
                <a:spcPts val="1200"/>
              </a:lnSpc>
              <a:spcBef>
                <a:spcPts val="8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Delta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utarbeide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gjennomføre oppfølgingsplanen,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 dialogmøter</a:t>
            </a:r>
            <a:r>
              <a:rPr sz="11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bedriftsinterne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tiltak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kan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bidra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at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helt,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eller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delvis,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kan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komme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tilbake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arbeid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731300" y="2765795"/>
            <a:ext cx="3018790" cy="6508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240"/>
              </a:spcBef>
            </a:pP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Retten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sykepenger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kan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fall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bort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dersom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man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uten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rimelig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grunn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nekter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gi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opplysninger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eller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medvirke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utredning,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nekter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ta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imot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behandling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eller tilrettelegging</a:t>
            </a:r>
            <a:r>
              <a:rPr sz="1100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av</a:t>
            </a:r>
            <a:r>
              <a:rPr sz="1100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arbeid.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31300" y="3527859"/>
            <a:ext cx="2980690" cy="6508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240"/>
              </a:spcBef>
            </a:pPr>
            <a:r>
              <a:rPr sz="1100" b="1" dirty="0">
                <a:solidFill>
                  <a:srgbClr val="231F20"/>
                </a:solidFill>
                <a:latin typeface="Calibri"/>
                <a:cs typeface="Calibri"/>
              </a:rPr>
              <a:t>Arbeidsgiver</a:t>
            </a:r>
            <a:r>
              <a:rPr sz="11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har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hovedansvaret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oppfølgings-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dialogen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den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har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utfordringer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5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utføre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arbeidsoppgavene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sine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og/eller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sykemeldt.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Arbeidsgivers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oppgaver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plikter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å: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31300" y="4137510"/>
            <a:ext cx="3164840" cy="2327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8600">
              <a:lnSpc>
                <a:spcPts val="1260"/>
              </a:lnSpc>
              <a:spcBef>
                <a:spcPts val="10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Jobbe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systematisk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1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forebygge</a:t>
            </a:r>
            <a:r>
              <a:rPr sz="11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sykdom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eller</a:t>
            </a:r>
            <a:endParaRPr sz="1100" dirty="0">
              <a:latin typeface="Calibri"/>
              <a:cs typeface="Calibri"/>
            </a:endParaRPr>
          </a:p>
          <a:p>
            <a:pPr marL="240665">
              <a:lnSpc>
                <a:spcPts val="1200"/>
              </a:lnSpc>
            </a:pP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skade</a:t>
            </a:r>
            <a:endParaRPr sz="1100" dirty="0">
              <a:latin typeface="Calibri"/>
              <a:cs typeface="Calibri"/>
            </a:endParaRPr>
          </a:p>
          <a:p>
            <a:pPr marL="240665" marR="5080" indent="-228600">
              <a:lnSpc>
                <a:spcPts val="1200"/>
              </a:lnSpc>
              <a:spcBef>
                <a:spcPts val="8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Følge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deg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opp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både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før,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under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etter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en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sykdomsperiode.</a:t>
            </a:r>
            <a:r>
              <a:rPr sz="11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Jevnlig</a:t>
            </a:r>
            <a:r>
              <a:rPr sz="11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oppfølging</a:t>
            </a:r>
            <a:r>
              <a:rPr sz="1100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ved</a:t>
            </a:r>
            <a:r>
              <a:rPr sz="1100" spc="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sykefravær.</a:t>
            </a:r>
            <a:endParaRPr sz="1100" dirty="0">
              <a:latin typeface="Calibri"/>
              <a:cs typeface="Calibri"/>
            </a:endParaRPr>
          </a:p>
          <a:p>
            <a:pPr marL="240665" marR="156210" indent="-228600" algn="just">
              <a:lnSpc>
                <a:spcPts val="1200"/>
              </a:lnSpc>
              <a:buChar char="•"/>
              <a:tabLst>
                <a:tab pos="241300" algn="l"/>
              </a:tabLst>
            </a:pP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Tilrettelegge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så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langt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det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er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mulig,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slik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at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dersom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100" spc="-3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har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redusert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arbeidsevne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kan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beholde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eller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få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passende</a:t>
            </a:r>
            <a:r>
              <a:rPr sz="1100" spc="-4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arbeid.</a:t>
            </a:r>
            <a:endParaRPr sz="1100" dirty="0">
              <a:latin typeface="Calibri"/>
              <a:cs typeface="Calibri"/>
            </a:endParaRPr>
          </a:p>
          <a:p>
            <a:pPr marL="240665" marR="201295" indent="-228600" algn="just">
              <a:lnSpc>
                <a:spcPts val="1200"/>
              </a:lnSpc>
              <a:buChar char="•"/>
              <a:tabLst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Sammen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deg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utarbeide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en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oppfølgingsplan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sende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den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NAV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fastlege.</a:t>
            </a:r>
            <a:endParaRPr sz="1100" dirty="0">
              <a:latin typeface="Calibri"/>
              <a:cs typeface="Calibri"/>
            </a:endParaRPr>
          </a:p>
          <a:p>
            <a:pPr marL="240665" indent="-228600" algn="just">
              <a:lnSpc>
                <a:spcPts val="1120"/>
              </a:lnSpc>
              <a:buChar char="•"/>
              <a:tabLst>
                <a:tab pos="241300" algn="l"/>
              </a:tabLst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Avholde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delta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dialogmøter</a:t>
            </a:r>
            <a:endParaRPr sz="1100" dirty="0">
              <a:latin typeface="Calibri"/>
              <a:cs typeface="Calibri"/>
            </a:endParaRPr>
          </a:p>
          <a:p>
            <a:pPr marL="240665" marR="125095" indent="-228600">
              <a:lnSpc>
                <a:spcPts val="1200"/>
              </a:lnSpc>
              <a:spcBef>
                <a:spcPts val="80"/>
              </a:spcBef>
              <a:buChar char="•"/>
              <a:tabLst>
                <a:tab pos="240665" algn="l"/>
                <a:tab pos="241300" algn="l"/>
              </a:tabLst>
            </a:pP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Informere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om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at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har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rett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å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la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seg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bistå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av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en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tillitsperson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samtale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med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arbeidsgiver</a:t>
            </a:r>
            <a:endParaRPr sz="1100" dirty="0">
              <a:latin typeface="Calibri"/>
              <a:cs typeface="Calibri"/>
            </a:endParaRPr>
          </a:p>
          <a:p>
            <a:pPr marL="240665" marR="320675" indent="-228600">
              <a:lnSpc>
                <a:spcPts val="1200"/>
              </a:lnSpc>
              <a:buChar char="•"/>
              <a:tabLst>
                <a:tab pos="240665" algn="l"/>
                <a:tab pos="241300" algn="l"/>
              </a:tabLst>
            </a:pP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Dokumentere/loggføre sykefraværsoppfølgingsarbeidet</a:t>
            </a:r>
            <a:r>
              <a:rPr sz="11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</a:t>
            </a:r>
            <a:r>
              <a:rPr sz="1100" spc="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oppdatere oppfølgingsplanen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31300" y="6576113"/>
            <a:ext cx="3044825" cy="65087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240"/>
              </a:spcBef>
            </a:pP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Ved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alvorlig</a:t>
            </a:r>
            <a:r>
              <a:rPr sz="1100" spc="-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sykdom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og/eller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funksjonssvikt,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hvor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oppfølging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henhold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til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rutine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ikke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anses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som</a:t>
            </a:r>
            <a:r>
              <a:rPr sz="1100" spc="-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rimelig,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skal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leder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dokumentere dette.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Du</a:t>
            </a:r>
            <a:r>
              <a:rPr sz="1100" spc="-1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skal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 likevel </a:t>
            </a:r>
            <a:r>
              <a:rPr sz="1100" spc="-25" dirty="0">
                <a:solidFill>
                  <a:srgbClr val="231F20"/>
                </a:solidFill>
                <a:latin typeface="Calibri"/>
                <a:cs typeface="Calibri"/>
              </a:rPr>
              <a:t>ha </a:t>
            </a:r>
            <a:r>
              <a:rPr sz="1100" dirty="0">
                <a:solidFill>
                  <a:srgbClr val="231F20"/>
                </a:solidFill>
                <a:latin typeface="Calibri"/>
                <a:cs typeface="Calibri"/>
              </a:rPr>
              <a:t>relevant</a:t>
            </a:r>
            <a:r>
              <a:rPr sz="1100" spc="-5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Calibri"/>
                <a:cs typeface="Calibri"/>
              </a:rPr>
              <a:t>oppmerksomhet.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9999" y="180004"/>
          <a:ext cx="3191510" cy="7184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3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7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32715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mulig,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snakk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før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oppsøker</a:t>
                      </a:r>
                      <a:r>
                        <a:rPr sz="1100" spc="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lege.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67310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Ved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fravær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ring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gi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beskjed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leder,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eller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annen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definert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person,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tidlig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mulig.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50800">
                        <a:lnSpc>
                          <a:spcPts val="126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vil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spørre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374015" indent="456565">
                        <a:lnSpc>
                          <a:spcPts val="1200"/>
                        </a:lnSpc>
                        <a:spcBef>
                          <a:spcPts val="80"/>
                        </a:spcBef>
                        <a:buChar char="-"/>
                        <a:tabLst>
                          <a:tab pos="507365" algn="l"/>
                          <a:tab pos="508634" algn="l"/>
                        </a:tabLst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forhold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jobben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bidrar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årsaken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fraværet?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172085" indent="456565">
                        <a:lnSpc>
                          <a:spcPts val="1200"/>
                        </a:lnSpc>
                        <a:buChar char="-"/>
                        <a:tabLst>
                          <a:tab pos="507365" algn="l"/>
                          <a:tab pos="508634" algn="l"/>
                        </a:tabLst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Har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mulighet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utføre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noen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arbeidsoppgavene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dine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hadde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fått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tilrettelagt?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477520" indent="456565">
                        <a:lnSpc>
                          <a:spcPts val="1200"/>
                        </a:lnSpc>
                        <a:buChar char="-"/>
                        <a:tabLst>
                          <a:tab pos="507365" algn="l"/>
                          <a:tab pos="508634" algn="l"/>
                        </a:tabLst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Hvordan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tilfelle tilrettelegges?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154940" indent="456565">
                        <a:lnSpc>
                          <a:spcPts val="1200"/>
                        </a:lnSpc>
                        <a:buChar char="-"/>
                        <a:tabLst>
                          <a:tab pos="507365" algn="l"/>
                          <a:tab pos="508634" algn="l"/>
                        </a:tabLst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Hvis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ikke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mulig,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hvor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lenge forventer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være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borte?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50800" marR="62865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forventer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være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borte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over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flere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gjøre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avtale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når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snakkes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igjen.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Vanligvis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neste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dag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ikke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åpenbart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unødvendig.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50800" marR="416559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sykemeldingen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leveres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snarest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mulig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senest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regnet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dagen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arbeidsgiver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kreve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159385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sykemelding.</a:t>
                      </a:r>
                      <a:r>
                        <a:rPr sz="1100" spc="204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godkjennes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«mitt NAV».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Først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når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den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godkjent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blir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den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sendt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leder.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Pass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registrert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riktig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arbeidssted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sykemeldingen.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50800" marR="409575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følge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meldinger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 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NAV,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fylle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videresende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krav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>
                        <a:lnSpc>
                          <a:spcPts val="118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sykepenger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innen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frist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når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disse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foreligger.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64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Løpende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62865" algn="just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forsøker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ringe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deg,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ikke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ta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telefonen,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ring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tilbake.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50800" marR="93980" algn="just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løpende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dialog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vurdere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tilrettelegging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lage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plan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oppfølgingen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sammen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 leder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sendes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744000" y="180004"/>
          <a:ext cx="3191510" cy="7184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3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9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84455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ta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kontakt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bistand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gjennom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hele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perioden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ansatt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redusert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arbeidsevne.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50800" marR="110489">
                        <a:lnSpc>
                          <a:spcPts val="1200"/>
                        </a:lnSpc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Etter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egenmeldingsperioder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flere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dagers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varighet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løpet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måneder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eller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endret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fraværsmønster,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skal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innkalle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deg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forebyggende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samtale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for,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mulig,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finne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forhold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arbeidsplassen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påvirker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ditt fravær.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forhold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ved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arbeidsplassen påvirker fraværet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man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nærmere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hva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gjøres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hindre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framtidig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fravær.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4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71780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har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vært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ansatt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minst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måneder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bruke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egenmelding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8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kalenderdager.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50800">
                        <a:lnSpc>
                          <a:spcPct val="1000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sykemelding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lege.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50800" marR="463550">
                        <a:lnSpc>
                          <a:spcPts val="120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Ved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gradert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sykemelding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denne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gjennomføres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måter: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361315" indent="456565">
                        <a:lnSpc>
                          <a:spcPts val="1200"/>
                        </a:lnSpc>
                        <a:buAutoNum type="arabicPeriod"/>
                        <a:tabLst>
                          <a:tab pos="507365" algn="l"/>
                          <a:tab pos="508634" algn="l"/>
                        </a:tabLst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jobbe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færre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timer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enn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vanlig,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færre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oppgaver.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307340" indent="456565">
                        <a:lnSpc>
                          <a:spcPts val="1200"/>
                        </a:lnSpc>
                        <a:buAutoNum type="arabicPeriod"/>
                        <a:tabLst>
                          <a:tab pos="507365" algn="l"/>
                          <a:tab pos="508634" algn="l"/>
                        </a:tabLst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bruke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lengre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tid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arbeidsoppgavene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utfører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(for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eksempel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bruke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hel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utføre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prosent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vanlige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oppgavene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dine)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Gradert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sykmelding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nav.no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113664">
                        <a:lnSpc>
                          <a:spcPts val="12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avtale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hvordan jobben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organiseres.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informere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arbeidsevne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vurdere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hvordan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tilrettelegges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deg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forhold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øvrig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drift.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Innen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16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dager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90170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kaller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oppfølgingssamtale,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slik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sammen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vurdere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arbeids-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og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tilretteleggingsmuligheter</a:t>
                      </a:r>
                      <a:r>
                        <a:rPr sz="1100" spc="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utarbeide</a:t>
                      </a:r>
                      <a:r>
                        <a:rPr sz="1100" spc="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oppfølgingsplan,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med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mindre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dette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anses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åpenbart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unødvendig.</a:t>
                      </a:r>
                      <a:r>
                        <a:rPr sz="1100" spc="2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Dette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gjelder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alle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sykemeldte,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også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gradert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sykemeldt.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308000" y="180004"/>
          <a:ext cx="3191510" cy="7185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3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71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85725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Planen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beskrive: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hvilke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arbeidsoppgaver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gjøre,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hvilke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arbeidsoppgaver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ikke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utføre,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hvilke tilretteleggingstiltak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forsøkt</a:t>
                      </a:r>
                      <a:r>
                        <a:rPr sz="1100" spc="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eller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planlagt,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samt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hvilke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tiltak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foreslått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eventuelt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takket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«nei»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til.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125095" marR="117475" indent="1524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Innen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4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uker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69875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skal,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sammen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leder,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oppdatere oppfølgingsplanen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sendes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sykemelder.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485">
                <a:tc>
                  <a:txBody>
                    <a:bodyPr/>
                    <a:lstStyle/>
                    <a:p>
                      <a:pPr marL="287020" marR="279400" indent="1524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Innen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7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uker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76200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Dialogmøte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1: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oppfølgingsplanen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oppdateres.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Dersom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eller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behov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faglige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råd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avtale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med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bedriftshelsetjenesten,</a:t>
                      </a:r>
                      <a:r>
                        <a:rPr sz="1100" spc="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fastlege,</a:t>
                      </a:r>
                      <a:r>
                        <a:rPr sz="1100" spc="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HR-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rådgiver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eller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andre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delta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møtet.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335">
                <a:tc>
                  <a:txBody>
                    <a:bodyPr/>
                    <a:lstStyle/>
                    <a:p>
                      <a:pPr marL="131445" marR="123825" indent="1524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Innen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8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uker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77800" algn="just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Aktivitetsplikt.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Les mer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dette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sine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sider: Hva er</a:t>
                      </a:r>
                      <a:r>
                        <a:rPr sz="1100" spc="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aktivitetsplikten?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-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nav.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no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485">
                <a:tc>
                  <a:txBody>
                    <a:bodyPr/>
                    <a:lstStyle/>
                    <a:p>
                      <a:pPr marL="288925" marR="80010" indent="-20193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Oppfølgings- </a:t>
                      </a:r>
                      <a:r>
                        <a:rPr sz="12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møter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95580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innkalle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oppfølgingsmøter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minimum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én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gang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måneden,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hvor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oppfølgingsplanen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oppdateres,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med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mindre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er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åpenbart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unødvendig.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94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Innen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6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måneder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132715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Dialogmøte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2: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innkaller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både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har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plikt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delta.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innkaller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fastlege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ved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behov.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E3E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61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marL="498475">
                        <a:lnSpc>
                          <a:spcPct val="100000"/>
                        </a:lnSpc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Ca.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sz="12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måneder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 vert="vert27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322580">
                        <a:lnSpc>
                          <a:spcPts val="1200"/>
                        </a:lnSpc>
                        <a:spcBef>
                          <a:spcPts val="265"/>
                        </a:spcBef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begynne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tenke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på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hva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skal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gjøre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ved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maksdato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sykepenger.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vil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motta informasjon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</a:t>
                      </a:r>
                      <a:r>
                        <a:rPr sz="1100" spc="-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Sykehuspartner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beregnet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maksdato,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samt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hvordan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skal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søke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avklaringspenger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NAV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og</a:t>
                      </a:r>
                      <a:r>
                        <a:rPr sz="1100" spc="-4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midlertidig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uførepensjon</a:t>
                      </a:r>
                      <a:r>
                        <a:rPr sz="1100" spc="-4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fra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Pensjonskassen.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>
                        <a:lnSpc>
                          <a:spcPts val="1120"/>
                        </a:lnSpc>
                      </a:pP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Leder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kaller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inn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oppfølgingsmøte.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50800" marR="46355">
                        <a:lnSpc>
                          <a:spcPts val="1200"/>
                        </a:lnSpc>
                        <a:spcBef>
                          <a:spcPts val="80"/>
                        </a:spcBef>
                      </a:pP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HR-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rådgiver</a:t>
                      </a:r>
                      <a:r>
                        <a:rPr sz="1100" spc="-3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bør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delta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å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bistå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med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informasjon</a:t>
                      </a:r>
                      <a:r>
                        <a:rPr sz="1100" spc="-2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om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hva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som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skjer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når</a:t>
                      </a:r>
                      <a:r>
                        <a:rPr sz="1100" spc="-1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retten </a:t>
                      </a:r>
                      <a:r>
                        <a:rPr sz="1100" spc="-25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til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sykepenger</a:t>
                      </a:r>
                      <a:r>
                        <a:rPr sz="1100" spc="3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opphører.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2B2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1161</Words>
  <Application>Microsoft Office PowerPoint</Application>
  <PresentationFormat>Egendefinert</PresentationFormat>
  <Paragraphs>81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Elin Johannessen</dc:creator>
  <cp:lastModifiedBy>Elin Johannessen</cp:lastModifiedBy>
  <cp:revision>2</cp:revision>
  <dcterms:created xsi:type="dcterms:W3CDTF">2023-01-18T07:24:55Z</dcterms:created>
  <dcterms:modified xsi:type="dcterms:W3CDTF">2023-01-18T07:35:17Z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2023-01-16T00:00:00Z</vt:filetime>
  </property>
  <property fmtid="{D5CDD505-2E9C-101B-9397-08002B2CF9AE}" pid="3" name="Creator">
    <vt:lpwstr>Adobe InDesign 18.1 (Windows)</vt:lpwstr>
  </property>
  <property fmtid="{D5CDD505-2E9C-101B-9397-08002B2CF9AE}" pid="4" name="LastSaved">
    <vt:filetime>2023-01-18T00:00:00Z</vt:filetime>
  </property>
  <property fmtid="{D5CDD505-2E9C-101B-9397-08002B2CF9AE}" pid="5" name="Producer">
    <vt:lpwstr>Adobe PDF Library 17.0</vt:lpwstr>
  </property>
</Properties>
</file>