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97675" cy="9926638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6" d="100"/>
          <a:sy n="96" d="100"/>
        </p:scale>
        <p:origin x="-1410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>
            <a:spLocks noChangeArrowheads="1"/>
          </p:cNvSpPr>
          <p:nvPr/>
        </p:nvSpPr>
        <p:spPr bwMode="auto">
          <a:xfrm>
            <a:off x="98425" y="6400800"/>
            <a:ext cx="8947150" cy="381000"/>
          </a:xfrm>
          <a:prstGeom prst="rect">
            <a:avLst/>
          </a:prstGeom>
          <a:solidFill>
            <a:srgbClr val="ECEC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nn-NO" sz="24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ektangel 8"/>
          <p:cNvSpPr/>
          <p:nvPr/>
        </p:nvSpPr>
        <p:spPr bwMode="auto">
          <a:xfrm>
            <a:off x="98425" y="6281738"/>
            <a:ext cx="8947150" cy="82550"/>
          </a:xfrm>
          <a:prstGeom prst="rect">
            <a:avLst/>
          </a:prstGeom>
          <a:solidFill>
            <a:srgbClr val="00338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nn-NO" sz="24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5125" name="Rett linje 8"/>
          <p:cNvCxnSpPr>
            <a:cxnSpLocks noChangeShapeType="1"/>
          </p:cNvCxnSpPr>
          <p:nvPr/>
        </p:nvCxnSpPr>
        <p:spPr bwMode="auto">
          <a:xfrm rot="5400000">
            <a:off x="8162131" y="6590507"/>
            <a:ext cx="288925" cy="1588"/>
          </a:xfrm>
          <a:prstGeom prst="line">
            <a:avLst/>
          </a:prstGeom>
          <a:noFill/>
          <a:ln w="3175">
            <a:solidFill>
              <a:srgbClr val="00338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5126" name="Picture 10" descr="helse-SorOst_kulor_rgb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5663" y="6446838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127" name="Rett linje 8"/>
          <p:cNvCxnSpPr>
            <a:cxnSpLocks noChangeShapeType="1"/>
          </p:cNvCxnSpPr>
          <p:nvPr/>
        </p:nvCxnSpPr>
        <p:spPr bwMode="auto">
          <a:xfrm rot="5400000">
            <a:off x="1761331" y="6590507"/>
            <a:ext cx="288925" cy="1588"/>
          </a:xfrm>
          <a:prstGeom prst="line">
            <a:avLst/>
          </a:prstGeom>
          <a:noFill/>
          <a:ln w="3175">
            <a:solidFill>
              <a:srgbClr val="00338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12875"/>
            <a:ext cx="7772400" cy="1470025"/>
          </a:xfrm>
        </p:spPr>
        <p:txBody>
          <a:bodyPr/>
          <a:lstStyle>
            <a:lvl1pPr algn="ctr">
              <a:defRPr sz="36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nb-NO" noProof="0" smtClean="0"/>
          </a:p>
        </p:txBody>
      </p:sp>
      <p:sp>
        <p:nvSpPr>
          <p:cNvPr id="512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284538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nb-NO" noProof="0" smtClean="0"/>
          </a:p>
        </p:txBody>
      </p:sp>
      <p:sp>
        <p:nvSpPr>
          <p:cNvPr id="12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979613" y="6453188"/>
            <a:ext cx="5688012" cy="47625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11" name="Plassholder for dato 3"/>
          <p:cNvSpPr>
            <a:spLocks noGrp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13" name="Plassholder for lysbilde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A9558A5-908E-4600-AF67-B544D0A605DC}" type="slidenum">
              <a:rPr lang="nb-NO"/>
              <a:pPr/>
              <a:t>‹#›</a:t>
            </a:fld>
            <a:endParaRPr lang="nb-NO"/>
          </a:p>
        </p:txBody>
      </p:sp>
      <p:pic>
        <p:nvPicPr>
          <p:cNvPr id="5134" name="Bilde 12" descr="OUS_logo_10x48_med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29375"/>
            <a:ext cx="15652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n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n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905DA5-4DBE-4096-B505-EA7A10C465DA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253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2588" y="242888"/>
            <a:ext cx="2160587" cy="5922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n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242888"/>
            <a:ext cx="6329363" cy="5922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n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E394C9-EA55-4AC7-A0FA-9D2185C49BDB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8351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242888"/>
            <a:ext cx="8642350" cy="954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n-N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0825" y="1341438"/>
            <a:ext cx="4244975" cy="4824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n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244975" cy="4824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n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72225" y="0"/>
            <a:ext cx="1871663" cy="217488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316913" y="0"/>
            <a:ext cx="827087" cy="215900"/>
          </a:xfrm>
        </p:spPr>
        <p:txBody>
          <a:bodyPr/>
          <a:lstStyle>
            <a:lvl1pPr>
              <a:defRPr/>
            </a:lvl1pPr>
          </a:lstStyle>
          <a:p>
            <a:fld id="{18B9790F-7E60-4F35-9B08-6E4BFA4F981D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1979613" y="6453188"/>
            <a:ext cx="5616575" cy="47625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3080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n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n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6E6909-A90D-4EA8-8562-4EC820D3EB00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676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n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CCB3C3-A140-43BE-A667-1D628C819154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9912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n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341438"/>
            <a:ext cx="4244975" cy="4824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n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244975" cy="4824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n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CD423F-6A4D-4E95-945C-01108ED3E793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868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n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n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n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728996-7214-4EAD-AFAF-CBAAC6F89211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286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n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F44554-DF98-4E5A-BC6D-F74A4A7DAAAF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4776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3AFF51-FC3C-49E6-A4C4-17212153B35E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9257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n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n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DB2EDE-BA9E-4F95-86BC-24AB07DA067B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147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n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n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1F62119-F69F-42E0-B355-E1ABB806F8F1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2652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>
            <a:spLocks noChangeArrowheads="1"/>
          </p:cNvSpPr>
          <p:nvPr/>
        </p:nvSpPr>
        <p:spPr bwMode="auto">
          <a:xfrm>
            <a:off x="98425" y="6400800"/>
            <a:ext cx="8947150" cy="381000"/>
          </a:xfrm>
          <a:prstGeom prst="rect">
            <a:avLst/>
          </a:prstGeom>
          <a:solidFill>
            <a:srgbClr val="ECEC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nn-NO" sz="24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ektangel 8"/>
          <p:cNvSpPr/>
          <p:nvPr/>
        </p:nvSpPr>
        <p:spPr bwMode="auto">
          <a:xfrm>
            <a:off x="98425" y="6281738"/>
            <a:ext cx="8947150" cy="82550"/>
          </a:xfrm>
          <a:prstGeom prst="rect">
            <a:avLst/>
          </a:prstGeom>
          <a:solidFill>
            <a:srgbClr val="00338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nn-NO" sz="24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4100" name="Bilde 12" descr="OUS_logo_10x48_med.jpg"/>
          <p:cNvPicPr>
            <a:picLocks noChangeAspect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29375"/>
            <a:ext cx="15652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101" name="Rett linje 8"/>
          <p:cNvCxnSpPr>
            <a:cxnSpLocks noChangeShapeType="1"/>
          </p:cNvCxnSpPr>
          <p:nvPr/>
        </p:nvCxnSpPr>
        <p:spPr bwMode="auto">
          <a:xfrm rot="5400000">
            <a:off x="8162131" y="6590507"/>
            <a:ext cx="288925" cy="1588"/>
          </a:xfrm>
          <a:prstGeom prst="line">
            <a:avLst/>
          </a:prstGeom>
          <a:noFill/>
          <a:ln w="3175">
            <a:solidFill>
              <a:srgbClr val="00338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102" name="Picture 10" descr="helse-SorOst_kulor_rgb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5663" y="6446838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103" name="Rett linje 8"/>
          <p:cNvCxnSpPr>
            <a:cxnSpLocks noChangeShapeType="1"/>
          </p:cNvCxnSpPr>
          <p:nvPr/>
        </p:nvCxnSpPr>
        <p:spPr bwMode="auto">
          <a:xfrm rot="5400000">
            <a:off x="1761331" y="6590507"/>
            <a:ext cx="288925" cy="1588"/>
          </a:xfrm>
          <a:prstGeom prst="line">
            <a:avLst/>
          </a:prstGeom>
          <a:noFill/>
          <a:ln w="3175">
            <a:solidFill>
              <a:srgbClr val="00338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242888"/>
            <a:ext cx="86423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b-NO" smtClean="0"/>
          </a:p>
        </p:txBody>
      </p:sp>
      <p:sp>
        <p:nvSpPr>
          <p:cNvPr id="410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341438"/>
            <a:ext cx="8642350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smtClean="0"/>
          </a:p>
        </p:txBody>
      </p:sp>
      <p:sp>
        <p:nvSpPr>
          <p:cNvPr id="11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372225" y="0"/>
            <a:ext cx="1871663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anose="020B0604020202020204" pitchFamily="34" charset="0"/>
              </a:defRPr>
            </a:lvl1pPr>
          </a:lstStyle>
          <a:p>
            <a:endParaRPr lang="nb-NO"/>
          </a:p>
        </p:txBody>
      </p:sp>
      <p:sp>
        <p:nvSpPr>
          <p:cNvPr id="13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316913" y="0"/>
            <a:ext cx="827087" cy="215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8B8772A4-01D3-4FFC-9739-B639CB4B999C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12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979613" y="6453188"/>
            <a:ext cx="5616575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 dirty="0" smtClean="0"/>
              <a:t>Pivot-tabell</a:t>
            </a:r>
            <a:endParaRPr lang="nn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n-NO" dirty="0" smtClean="0"/>
              <a:t>Hvordan </a:t>
            </a:r>
            <a:r>
              <a:rPr lang="nn-NO" dirty="0" err="1" smtClean="0"/>
              <a:t>bearbeide</a:t>
            </a:r>
            <a:r>
              <a:rPr lang="nn-NO" dirty="0" smtClean="0"/>
              <a:t> </a:t>
            </a:r>
            <a:r>
              <a:rPr lang="nn-NO" dirty="0" err="1" smtClean="0"/>
              <a:t>pivot-tabeller</a:t>
            </a:r>
            <a:r>
              <a:rPr lang="nn-NO" dirty="0" smtClean="0"/>
              <a:t> </a:t>
            </a:r>
            <a:r>
              <a:rPr lang="nn-NO" dirty="0" err="1" smtClean="0"/>
              <a:t>fra</a:t>
            </a:r>
            <a:r>
              <a:rPr lang="nn-NO" dirty="0" smtClean="0"/>
              <a:t> NPR-</a:t>
            </a:r>
            <a:r>
              <a:rPr lang="nn-NO" dirty="0" err="1" smtClean="0"/>
              <a:t>tilbakemeldingen</a:t>
            </a:r>
            <a:r>
              <a:rPr lang="nn-NO" smtClean="0"/>
              <a:t>.</a:t>
            </a:r>
          </a:p>
          <a:p>
            <a:endParaRPr lang="nn-NO" dirty="0" smtClean="0"/>
          </a:p>
          <a:p>
            <a:endParaRPr lang="nn-NO" dirty="0"/>
          </a:p>
          <a:p>
            <a:endParaRPr lang="nn-NO" dirty="0" smtClean="0"/>
          </a:p>
          <a:p>
            <a:r>
              <a:rPr lang="nn-NO" dirty="0" smtClean="0"/>
              <a:t>Avdeling for Aktivitet og analyse, mai 2016.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404996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Grunnlaget</a:t>
            </a:r>
            <a:endParaRPr lang="nn-NO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67" y="1190875"/>
            <a:ext cx="8692317" cy="465799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79589" y="4061254"/>
            <a:ext cx="2677297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nn-NO" sz="1200" dirty="0" smtClean="0"/>
              <a:t>Tabellen viser tilbakemeldingen fra NPR fordelt på tabeller med attributter for </a:t>
            </a:r>
            <a:r>
              <a:rPr lang="nn-NO" sz="1200" u="sng" dirty="0" smtClean="0">
                <a:solidFill>
                  <a:srgbClr val="FF0000"/>
                </a:solidFill>
              </a:rPr>
              <a:t>fokusområdene</a:t>
            </a:r>
            <a:r>
              <a:rPr lang="nn-NO" sz="1200" dirty="0" smtClean="0">
                <a:solidFill>
                  <a:srgbClr val="FF0000"/>
                </a:solidFill>
              </a:rPr>
              <a:t> </a:t>
            </a:r>
            <a:r>
              <a:rPr lang="nn-NO" sz="1200" dirty="0" smtClean="0"/>
              <a:t>til NPR (rader) og </a:t>
            </a:r>
            <a:r>
              <a:rPr lang="nn-NO" sz="1200" u="sng" dirty="0" smtClean="0">
                <a:solidFill>
                  <a:srgbClr val="0070C0"/>
                </a:solidFill>
              </a:rPr>
              <a:t>klinikker</a:t>
            </a:r>
            <a:r>
              <a:rPr lang="nn-NO" sz="1200" dirty="0" smtClean="0">
                <a:solidFill>
                  <a:srgbClr val="0070C0"/>
                </a:solidFill>
              </a:rPr>
              <a:t> </a:t>
            </a:r>
            <a:r>
              <a:rPr lang="nn-NO" sz="1200" dirty="0" smtClean="0"/>
              <a:t>i OUS (kolonner). </a:t>
            </a:r>
            <a:r>
              <a:rPr lang="nn-NO" sz="1200" u="sng" dirty="0" smtClean="0">
                <a:solidFill>
                  <a:srgbClr val="00B050"/>
                </a:solidFill>
              </a:rPr>
              <a:t>Tallene</a:t>
            </a:r>
            <a:r>
              <a:rPr lang="nn-NO" sz="1200" dirty="0" smtClean="0">
                <a:solidFill>
                  <a:srgbClr val="00B050"/>
                </a:solidFill>
              </a:rPr>
              <a:t> </a:t>
            </a:r>
            <a:r>
              <a:rPr lang="nn-NO" sz="1200" dirty="0" smtClean="0"/>
              <a:t>viser omfanget pr klinikk/fokusområde</a:t>
            </a:r>
            <a:endParaRPr lang="nn-NO" sz="1200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 flipV="1">
            <a:off x="609600" y="3220995"/>
            <a:ext cx="2051222" cy="14086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3006811" y="1738184"/>
            <a:ext cx="4011827" cy="307271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4456670" y="4291914"/>
            <a:ext cx="2627871" cy="51898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7154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Forslag til bearbeiding av pivottabell	</a:t>
            </a:r>
            <a:endParaRPr lang="nn-NO" dirty="0"/>
          </a:p>
        </p:txBody>
      </p:sp>
      <p:sp>
        <p:nvSpPr>
          <p:cNvPr id="3" name="TextBox 2"/>
          <p:cNvSpPr txBox="1"/>
          <p:nvPr/>
        </p:nvSpPr>
        <p:spPr>
          <a:xfrm>
            <a:off x="250825" y="1120346"/>
            <a:ext cx="429191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Lage avdelingsoversikt pr klinikk</a:t>
            </a:r>
          </a:p>
          <a:p>
            <a:r>
              <a:rPr lang="nn-NO" sz="1400" dirty="0" smtClean="0"/>
              <a:t>Eks: Fordeling pr avdeling - HHA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6032" y="1735899"/>
            <a:ext cx="5857143" cy="34095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1319" y="2397211"/>
            <a:ext cx="19354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1600" dirty="0" smtClean="0"/>
              <a:t>Dobbeltklikk på </a:t>
            </a:r>
            <a:r>
              <a:rPr lang="nn-NO" sz="1600" b="1" u="sng" dirty="0" smtClean="0">
                <a:solidFill>
                  <a:srgbClr val="0070C0"/>
                </a:solidFill>
              </a:rPr>
              <a:t>sum-tallet</a:t>
            </a:r>
            <a:r>
              <a:rPr lang="nn-NO" sz="1600" dirty="0" smtClean="0"/>
              <a:t> i kolonnen med tabellene til HHA</a:t>
            </a:r>
            <a:endParaRPr lang="nn-NO" sz="1600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1878227" y="2669059"/>
            <a:ext cx="3632887" cy="23395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Oval 8"/>
          <p:cNvSpPr/>
          <p:nvPr/>
        </p:nvSpPr>
        <p:spPr bwMode="auto">
          <a:xfrm>
            <a:off x="5387546" y="4959178"/>
            <a:ext cx="313038" cy="247136"/>
          </a:xfrm>
          <a:prstGeom prst="ellipse">
            <a:avLst/>
          </a:prstGeom>
          <a:noFill/>
          <a:ln w="158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n-NO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8411" y="5298903"/>
            <a:ext cx="83247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u="sng" dirty="0" smtClean="0">
                <a:solidFill>
                  <a:srgbClr val="FF0000"/>
                </a:solidFill>
              </a:rPr>
              <a:t>Gjennomgående gjelder</a:t>
            </a:r>
            <a:r>
              <a:rPr lang="nn-NO" dirty="0" smtClean="0"/>
              <a:t>:</a:t>
            </a:r>
          </a:p>
          <a:p>
            <a:r>
              <a:rPr lang="nn-NO" dirty="0" smtClean="0"/>
              <a:t>Pasientlister/tabeller åpnes i ny arkfane ved </a:t>
            </a:r>
            <a:r>
              <a:rPr lang="nn-NO" dirty="0" smtClean="0">
                <a:solidFill>
                  <a:srgbClr val="FF0000"/>
                </a:solidFill>
              </a:rPr>
              <a:t>dobbeltklikking</a:t>
            </a:r>
            <a:r>
              <a:rPr lang="nn-NO" dirty="0" smtClean="0"/>
              <a:t> på hvilket som helst </a:t>
            </a:r>
            <a:r>
              <a:rPr lang="nn-NO" dirty="0" smtClean="0">
                <a:solidFill>
                  <a:srgbClr val="FF0000"/>
                </a:solidFill>
              </a:rPr>
              <a:t>tall</a:t>
            </a:r>
            <a:r>
              <a:rPr lang="nn-NO" dirty="0" smtClean="0"/>
              <a:t> i tabellen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82929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Pivottabell for HHA</a:t>
            </a:r>
            <a:endParaRPr lang="nn-NO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813" y="1196975"/>
            <a:ext cx="5695238" cy="193333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1319" y="1556951"/>
            <a:ext cx="17299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En ny tabell i en ny </a:t>
            </a:r>
            <a:r>
              <a:rPr lang="nn-NO" u="sng" dirty="0" smtClean="0">
                <a:solidFill>
                  <a:srgbClr val="0070C0"/>
                </a:solidFill>
              </a:rPr>
              <a:t>Ark-fane</a:t>
            </a:r>
            <a:r>
              <a:rPr lang="nn-NO" dirty="0" smtClean="0"/>
              <a:t> åpner seg</a:t>
            </a:r>
            <a:endParaRPr lang="nn-NO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771135" y="2163641"/>
            <a:ext cx="2150076" cy="79374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461319" y="3426941"/>
            <a:ext cx="27843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n-NO" sz="1600" dirty="0" smtClean="0"/>
              <a:t>Markér hele tabellen</a:t>
            </a:r>
          </a:p>
          <a:p>
            <a:pPr marL="342900" indent="-342900">
              <a:buFont typeface="+mj-lt"/>
              <a:buAutoNum type="arabicPeriod"/>
            </a:pPr>
            <a:r>
              <a:rPr lang="nn-NO" sz="1600" dirty="0" smtClean="0"/>
              <a:t>I menylinjen velges</a:t>
            </a:r>
          </a:p>
          <a:p>
            <a:pPr marL="800100" lvl="1" indent="-342900">
              <a:buFont typeface="+mj-lt"/>
              <a:buAutoNum type="arabicPeriod"/>
            </a:pPr>
            <a:r>
              <a:rPr lang="nn-NO" sz="1600" u="sng" dirty="0" smtClean="0">
                <a:solidFill>
                  <a:srgbClr val="FF0000"/>
                </a:solidFill>
              </a:rPr>
              <a:t>Sett inn</a:t>
            </a:r>
          </a:p>
          <a:p>
            <a:pPr marL="800100" lvl="1" indent="-342900">
              <a:buFont typeface="+mj-lt"/>
              <a:buAutoNum type="arabicPeriod"/>
            </a:pPr>
            <a:r>
              <a:rPr lang="nn-NO" sz="1600" dirty="0" smtClean="0"/>
              <a:t>Velg deretter ikon for </a:t>
            </a:r>
            <a:r>
              <a:rPr lang="nn-NO" sz="1600" u="sng" dirty="0" smtClean="0">
                <a:solidFill>
                  <a:srgbClr val="00B050"/>
                </a:solidFill>
              </a:rPr>
              <a:t>pivottabell</a:t>
            </a:r>
          </a:p>
          <a:p>
            <a:pPr marL="800100" lvl="1" indent="-342900">
              <a:buFont typeface="+mj-lt"/>
              <a:buAutoNum type="arabicPeriod"/>
            </a:pPr>
            <a:r>
              <a:rPr lang="nn-NO" sz="1600" dirty="0" smtClean="0"/>
              <a:t>Bildet </a:t>
            </a:r>
            <a:r>
              <a:rPr lang="nn-NO" sz="1600" u="sng" dirty="0" smtClean="0"/>
              <a:t>Lag </a:t>
            </a:r>
            <a:r>
              <a:rPr lang="nn-NO" sz="1600" u="sng" dirty="0" err="1" smtClean="0"/>
              <a:t>Pivot</a:t>
            </a:r>
            <a:r>
              <a:rPr lang="nn-NO" sz="1600" u="sng" dirty="0" smtClean="0"/>
              <a:t>-tabell </a:t>
            </a:r>
            <a:r>
              <a:rPr lang="nn-NO" sz="1600" dirty="0" smtClean="0"/>
              <a:t>kommer opp</a:t>
            </a:r>
          </a:p>
          <a:p>
            <a:pPr marL="342900" indent="-342900">
              <a:buFont typeface="+mj-lt"/>
              <a:buAutoNum type="arabicPeriod"/>
            </a:pPr>
            <a:r>
              <a:rPr lang="nn-NO" sz="1600" dirty="0" smtClean="0"/>
              <a:t>Velg </a:t>
            </a:r>
            <a:r>
              <a:rPr lang="nn-NO" sz="1600" u="sng" dirty="0" smtClean="0"/>
              <a:t>«OK»</a:t>
            </a:r>
            <a:endParaRPr lang="nn-NO" sz="1600" u="sng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482" y="3426941"/>
            <a:ext cx="1866667" cy="112381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 bwMode="auto">
          <a:xfrm flipV="1">
            <a:off x="1970795" y="3575222"/>
            <a:ext cx="2823627" cy="5766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2276061" y="3987114"/>
            <a:ext cx="1332112" cy="67550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5597" y="3427021"/>
            <a:ext cx="3070256" cy="2520360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 bwMode="auto">
          <a:xfrm>
            <a:off x="1771135" y="5396948"/>
            <a:ext cx="5477438" cy="3613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6727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Rader og kolonner</a:t>
            </a:r>
            <a:endParaRPr lang="nn-NO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9567" y="1196976"/>
            <a:ext cx="4065712" cy="3309122"/>
          </a:xfrm>
          <a:prstGeom prst="rect">
            <a:avLst/>
          </a:prstGeom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62465" y="1499286"/>
            <a:ext cx="31221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u="sng" dirty="0" smtClean="0"/>
              <a:t>En ny arkfane kommer opp</a:t>
            </a:r>
            <a:r>
              <a:rPr lang="nn-NO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n-NO" dirty="0" smtClean="0">
                <a:solidFill>
                  <a:srgbClr val="FF0000"/>
                </a:solidFill>
              </a:rPr>
              <a:t>Til høyre i arket</a:t>
            </a:r>
            <a:r>
              <a:rPr lang="nn-NO" dirty="0" smtClean="0"/>
              <a:t>: </a:t>
            </a:r>
          </a:p>
          <a:p>
            <a:pPr lvl="1"/>
            <a:r>
              <a:rPr lang="nn-NO" dirty="0" smtClean="0"/>
              <a:t>Feltliste basert på kolonneoverskriftene i HHA-tabellen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n-NO" dirty="0" smtClean="0">
                <a:solidFill>
                  <a:srgbClr val="0070C0"/>
                </a:solidFill>
              </a:rPr>
              <a:t>Til venstre i arket</a:t>
            </a:r>
            <a:r>
              <a:rPr lang="nn-NO" dirty="0" smtClean="0"/>
              <a:t>:</a:t>
            </a:r>
          </a:p>
          <a:p>
            <a:pPr lvl="1"/>
            <a:r>
              <a:rPr lang="nn-NO" dirty="0" smtClean="0"/>
              <a:t>Grunnlag for pivottabell</a:t>
            </a:r>
            <a:endParaRPr lang="nn-NO" dirty="0"/>
          </a:p>
        </p:txBody>
      </p:sp>
      <p:sp>
        <p:nvSpPr>
          <p:cNvPr id="5" name="TextBox 4"/>
          <p:cNvSpPr txBox="1"/>
          <p:nvPr/>
        </p:nvSpPr>
        <p:spPr>
          <a:xfrm>
            <a:off x="510746" y="4679092"/>
            <a:ext cx="83245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err="1" smtClean="0"/>
              <a:t>Pivot</a:t>
            </a:r>
            <a:r>
              <a:rPr lang="nn-NO" dirty="0" smtClean="0"/>
              <a:t>-tabellen lages ved å trekke elementer fra </a:t>
            </a:r>
            <a:r>
              <a:rPr lang="nn-NO" u="sng" dirty="0" err="1" smtClean="0">
                <a:solidFill>
                  <a:srgbClr val="FF0000"/>
                </a:solidFill>
              </a:rPr>
              <a:t>Feltlisten</a:t>
            </a:r>
            <a:r>
              <a:rPr lang="nn-NO" dirty="0" smtClean="0">
                <a:solidFill>
                  <a:srgbClr val="FF0000"/>
                </a:solidFill>
              </a:rPr>
              <a:t> </a:t>
            </a:r>
            <a:r>
              <a:rPr lang="nn-NO" dirty="0" smtClean="0"/>
              <a:t>til rad og kolonne. En hensiktsmessig tabell kan f.eks være </a:t>
            </a:r>
            <a:r>
              <a:rPr lang="nn-NO" dirty="0" smtClean="0">
                <a:solidFill>
                  <a:srgbClr val="0070C0"/>
                </a:solidFill>
              </a:rPr>
              <a:t>Enhet</a:t>
            </a:r>
            <a:r>
              <a:rPr lang="nn-NO" dirty="0" smtClean="0"/>
              <a:t> eller </a:t>
            </a:r>
            <a:r>
              <a:rPr lang="nn-NO" dirty="0" smtClean="0">
                <a:solidFill>
                  <a:srgbClr val="0070C0"/>
                </a:solidFill>
              </a:rPr>
              <a:t>Fagområde</a:t>
            </a:r>
            <a:r>
              <a:rPr lang="nn-NO" dirty="0" smtClean="0"/>
              <a:t> som </a:t>
            </a:r>
            <a:r>
              <a:rPr lang="nn-NO" u="sng" dirty="0" smtClean="0"/>
              <a:t>Rad</a:t>
            </a:r>
            <a:r>
              <a:rPr lang="nn-NO" dirty="0" smtClean="0"/>
              <a:t>, og </a:t>
            </a:r>
            <a:r>
              <a:rPr lang="nn-NO" dirty="0" smtClean="0">
                <a:solidFill>
                  <a:srgbClr val="FF0000"/>
                </a:solidFill>
              </a:rPr>
              <a:t>Tabell</a:t>
            </a:r>
            <a:r>
              <a:rPr lang="nn-NO" dirty="0" smtClean="0"/>
              <a:t> som </a:t>
            </a:r>
            <a:r>
              <a:rPr lang="nn-NO" u="sng" dirty="0" smtClean="0"/>
              <a:t>Kolonne</a:t>
            </a:r>
            <a:r>
              <a:rPr lang="nn-NO" dirty="0" smtClean="0"/>
              <a:t>. Som </a:t>
            </a:r>
            <a:r>
              <a:rPr lang="nn-NO" u="sng" dirty="0" smtClean="0"/>
              <a:t>Verdi</a:t>
            </a:r>
            <a:r>
              <a:rPr lang="nn-NO" dirty="0" smtClean="0"/>
              <a:t> </a:t>
            </a:r>
            <a:r>
              <a:rPr lang="nn-NO" dirty="0" err="1" smtClean="0"/>
              <a:t>velger</a:t>
            </a:r>
            <a:r>
              <a:rPr lang="nn-NO" dirty="0" smtClean="0"/>
              <a:t> man å telle </a:t>
            </a:r>
            <a:r>
              <a:rPr lang="nn-NO" dirty="0" err="1" smtClean="0"/>
              <a:t>antall</a:t>
            </a:r>
            <a:r>
              <a:rPr lang="nn-NO" dirty="0" smtClean="0"/>
              <a:t> </a:t>
            </a:r>
            <a:r>
              <a:rPr lang="nn-NO" dirty="0" err="1" smtClean="0">
                <a:solidFill>
                  <a:srgbClr val="0070C0"/>
                </a:solidFill>
              </a:rPr>
              <a:t>Pasientnr</a:t>
            </a:r>
            <a:r>
              <a:rPr lang="nn-NO" dirty="0" smtClean="0">
                <a:solidFill>
                  <a:srgbClr val="0070C0"/>
                </a:solidFill>
              </a:rPr>
              <a:t>.</a:t>
            </a:r>
          </a:p>
          <a:p>
            <a:r>
              <a:rPr lang="nn-NO" dirty="0" smtClean="0">
                <a:solidFill>
                  <a:srgbClr val="00B050"/>
                </a:solidFill>
              </a:rPr>
              <a:t>Man </a:t>
            </a:r>
            <a:r>
              <a:rPr lang="nn-NO" u="sng" dirty="0" smtClean="0">
                <a:solidFill>
                  <a:srgbClr val="00B050"/>
                </a:solidFill>
              </a:rPr>
              <a:t>trekker</a:t>
            </a:r>
            <a:r>
              <a:rPr lang="nn-NO" dirty="0" smtClean="0">
                <a:solidFill>
                  <a:srgbClr val="00B050"/>
                </a:solidFill>
              </a:rPr>
              <a:t> </a:t>
            </a:r>
            <a:r>
              <a:rPr lang="nn-NO" dirty="0" err="1" smtClean="0">
                <a:solidFill>
                  <a:srgbClr val="00B050"/>
                </a:solidFill>
              </a:rPr>
              <a:t>felter</a:t>
            </a:r>
            <a:r>
              <a:rPr lang="nn-NO" dirty="0" smtClean="0">
                <a:solidFill>
                  <a:srgbClr val="00B050"/>
                </a:solidFill>
              </a:rPr>
              <a:t> ved å </a:t>
            </a:r>
            <a:r>
              <a:rPr lang="nn-NO" u="sng" dirty="0" smtClean="0">
                <a:solidFill>
                  <a:srgbClr val="00B050"/>
                </a:solidFill>
              </a:rPr>
              <a:t>markere</a:t>
            </a:r>
            <a:r>
              <a:rPr lang="nn-NO" dirty="0" smtClean="0">
                <a:solidFill>
                  <a:srgbClr val="00B050"/>
                </a:solidFill>
              </a:rPr>
              <a:t> elementet i </a:t>
            </a:r>
            <a:r>
              <a:rPr lang="nn-NO" dirty="0" err="1" smtClean="0">
                <a:solidFill>
                  <a:srgbClr val="00B050"/>
                </a:solidFill>
              </a:rPr>
              <a:t>Feltlisten</a:t>
            </a:r>
            <a:r>
              <a:rPr lang="nn-NO" dirty="0" smtClean="0">
                <a:solidFill>
                  <a:srgbClr val="00B050"/>
                </a:solidFill>
              </a:rPr>
              <a:t>, </a:t>
            </a:r>
            <a:r>
              <a:rPr lang="nn-NO" u="sng" dirty="0" smtClean="0">
                <a:solidFill>
                  <a:srgbClr val="00B050"/>
                </a:solidFill>
              </a:rPr>
              <a:t>holde venstre musetast nede</a:t>
            </a:r>
            <a:r>
              <a:rPr lang="nn-NO" dirty="0" smtClean="0">
                <a:solidFill>
                  <a:srgbClr val="00B050"/>
                </a:solidFill>
              </a:rPr>
              <a:t> og </a:t>
            </a:r>
            <a:r>
              <a:rPr lang="nn-NO" u="sng" dirty="0" smtClean="0">
                <a:solidFill>
                  <a:srgbClr val="00B050"/>
                </a:solidFill>
              </a:rPr>
              <a:t>flytte</a:t>
            </a:r>
            <a:r>
              <a:rPr lang="nn-NO" dirty="0" smtClean="0">
                <a:solidFill>
                  <a:srgbClr val="00B050"/>
                </a:solidFill>
              </a:rPr>
              <a:t> elementet til </a:t>
            </a:r>
            <a:r>
              <a:rPr lang="nn-NO" dirty="0" err="1" smtClean="0">
                <a:solidFill>
                  <a:srgbClr val="00B050"/>
                </a:solidFill>
              </a:rPr>
              <a:t>hhv</a:t>
            </a:r>
            <a:r>
              <a:rPr lang="nn-NO" dirty="0" smtClean="0">
                <a:solidFill>
                  <a:srgbClr val="00B050"/>
                </a:solidFill>
              </a:rPr>
              <a:t> Rad-, Kolonne- eller Verdi-området</a:t>
            </a:r>
            <a:endParaRPr lang="nn-NO" dirty="0">
              <a:solidFill>
                <a:srgbClr val="00B050"/>
              </a:solidFill>
            </a:endParaRPr>
          </a:p>
        </p:txBody>
      </p:sp>
      <p:cxnSp>
        <p:nvCxnSpPr>
          <p:cNvPr id="7" name="Rett pil 6"/>
          <p:cNvCxnSpPr/>
          <p:nvPr/>
        </p:nvCxnSpPr>
        <p:spPr bwMode="auto">
          <a:xfrm flipV="1">
            <a:off x="6241774" y="2851537"/>
            <a:ext cx="1396446" cy="18275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Ellipse 8"/>
          <p:cNvSpPr/>
          <p:nvPr/>
        </p:nvSpPr>
        <p:spPr bwMode="auto">
          <a:xfrm>
            <a:off x="6649277" y="1769165"/>
            <a:ext cx="1977887" cy="1470992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074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Pivottabellen</a:t>
            </a:r>
            <a:endParaRPr lang="nn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1677313"/>
            <a:ext cx="6877226" cy="10965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1196975"/>
            <a:ext cx="5428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Rad: </a:t>
            </a:r>
            <a:r>
              <a:rPr lang="nn-NO" dirty="0" smtClean="0">
                <a:solidFill>
                  <a:srgbClr val="00B050"/>
                </a:solidFill>
              </a:rPr>
              <a:t>Enhet</a:t>
            </a:r>
            <a:r>
              <a:rPr lang="nn-NO" dirty="0" smtClean="0"/>
              <a:t> - Kolonne: Tabell – Verdi: Pasientnr</a:t>
            </a:r>
            <a:endParaRPr lang="nn-NO" dirty="0"/>
          </a:p>
        </p:txBody>
      </p:sp>
      <p:sp>
        <p:nvSpPr>
          <p:cNvPr id="7" name="TextBox 6"/>
          <p:cNvSpPr txBox="1"/>
          <p:nvPr/>
        </p:nvSpPr>
        <p:spPr>
          <a:xfrm>
            <a:off x="362465" y="3798781"/>
            <a:ext cx="631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Rad: </a:t>
            </a:r>
            <a:r>
              <a:rPr lang="nn-NO" dirty="0" smtClean="0">
                <a:solidFill>
                  <a:srgbClr val="FF0000"/>
                </a:solidFill>
              </a:rPr>
              <a:t>Fagområde</a:t>
            </a:r>
            <a:r>
              <a:rPr lang="nn-NO" dirty="0" smtClean="0"/>
              <a:t> - Kolonne: Tabell – Verdi: Pasientnr</a:t>
            </a:r>
            <a:endParaRPr lang="nn-NO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4" y="4368299"/>
            <a:ext cx="6877227" cy="97639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8051" y="0"/>
            <a:ext cx="2015949" cy="6427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66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Kombinasjon - Enhet/Fagområde</a:t>
            </a:r>
            <a:endParaRPr lang="nn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0099" y="0"/>
            <a:ext cx="1973901" cy="62937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1873914"/>
            <a:ext cx="6919274" cy="226861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7668" y="1172595"/>
            <a:ext cx="6765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Rad: </a:t>
            </a:r>
            <a:r>
              <a:rPr lang="nn-NO" dirty="0" smtClean="0">
                <a:solidFill>
                  <a:srgbClr val="00B050"/>
                </a:solidFill>
              </a:rPr>
              <a:t>Enhet </a:t>
            </a:r>
            <a:r>
              <a:rPr lang="nn-NO" dirty="0" smtClean="0"/>
              <a:t>og</a:t>
            </a:r>
            <a:r>
              <a:rPr lang="nn-NO" dirty="0" smtClean="0">
                <a:solidFill>
                  <a:srgbClr val="00B050"/>
                </a:solidFill>
              </a:rPr>
              <a:t> </a:t>
            </a:r>
            <a:r>
              <a:rPr lang="nn-NO" dirty="0" smtClean="0">
                <a:solidFill>
                  <a:srgbClr val="FF0000"/>
                </a:solidFill>
              </a:rPr>
              <a:t>Fagområde </a:t>
            </a:r>
            <a:r>
              <a:rPr lang="nn-NO" dirty="0" smtClean="0"/>
              <a:t>- Kolonne: Tabell – Verdi: Pasientnr</a:t>
            </a:r>
            <a:endParaRPr lang="nn-NO" dirty="0"/>
          </a:p>
        </p:txBody>
      </p:sp>
      <p:sp>
        <p:nvSpPr>
          <p:cNvPr id="8" name="TextBox 7"/>
          <p:cNvSpPr txBox="1"/>
          <p:nvPr/>
        </p:nvSpPr>
        <p:spPr>
          <a:xfrm>
            <a:off x="250825" y="4255380"/>
            <a:ext cx="67760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u="sng" dirty="0" smtClean="0"/>
              <a:t>Ønsker man å se </a:t>
            </a:r>
            <a:r>
              <a:rPr lang="nn-NO" dirty="0" smtClean="0"/>
              <a:t>på hvilke </a:t>
            </a:r>
            <a:r>
              <a:rPr lang="nn-NO" dirty="0" smtClean="0">
                <a:solidFill>
                  <a:srgbClr val="0070C0"/>
                </a:solidFill>
              </a:rPr>
              <a:t>pasientID’er</a:t>
            </a:r>
            <a:r>
              <a:rPr lang="nn-NO" dirty="0" smtClean="0"/>
              <a:t> som skjuler seg bak </a:t>
            </a:r>
            <a:r>
              <a:rPr lang="nn-NO" dirty="0" smtClean="0">
                <a:solidFill>
                  <a:srgbClr val="00B050"/>
                </a:solidFill>
              </a:rPr>
              <a:t>Fagområde 999 Ukjent </a:t>
            </a:r>
            <a:r>
              <a:rPr lang="nn-NO" dirty="0" smtClean="0"/>
              <a:t>på </a:t>
            </a:r>
            <a:r>
              <a:rPr lang="nn-NO" dirty="0" smtClean="0">
                <a:solidFill>
                  <a:srgbClr val="FF0000"/>
                </a:solidFill>
              </a:rPr>
              <a:t>ØNH</a:t>
            </a:r>
            <a:r>
              <a:rPr lang="nn-NO" dirty="0" smtClean="0"/>
              <a:t> i </a:t>
            </a:r>
            <a:r>
              <a:rPr lang="nn-NO" dirty="0" smtClean="0">
                <a:solidFill>
                  <a:srgbClr val="C00000"/>
                </a:solidFill>
              </a:rPr>
              <a:t>Tabell 10</a:t>
            </a:r>
            <a:r>
              <a:rPr lang="nn-NO" dirty="0" smtClean="0"/>
              <a:t>, så dobbeltklikker man på det </a:t>
            </a:r>
            <a:r>
              <a:rPr lang="nn-NO" dirty="0" err="1" smtClean="0">
                <a:solidFill>
                  <a:srgbClr val="0070C0"/>
                </a:solidFill>
              </a:rPr>
              <a:t>tallet</a:t>
            </a:r>
            <a:r>
              <a:rPr lang="nn-NO" dirty="0" smtClean="0">
                <a:solidFill>
                  <a:srgbClr val="0070C0"/>
                </a:solidFill>
              </a:rPr>
              <a:t>. </a:t>
            </a:r>
          </a:p>
          <a:p>
            <a:r>
              <a:rPr lang="nn-NO" dirty="0" smtClean="0">
                <a:solidFill>
                  <a:srgbClr val="00B050"/>
                </a:solidFill>
              </a:rPr>
              <a:t>En pasientliste med alle </a:t>
            </a:r>
            <a:r>
              <a:rPr lang="nn-NO" dirty="0" err="1" smtClean="0">
                <a:solidFill>
                  <a:srgbClr val="00B050"/>
                </a:solidFill>
              </a:rPr>
              <a:t>forekomster</a:t>
            </a:r>
            <a:r>
              <a:rPr lang="nn-NO" dirty="0" smtClean="0">
                <a:solidFill>
                  <a:srgbClr val="00B050"/>
                </a:solidFill>
              </a:rPr>
              <a:t>  med «Fagområde 999 Ukjent» i Tabell 10 «Pasienter vurdert i perioden registrert som avvist»</a:t>
            </a:r>
            <a:endParaRPr lang="nn-NO" dirty="0">
              <a:solidFill>
                <a:srgbClr val="00B050"/>
              </a:solidFill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522573" y="3550508"/>
            <a:ext cx="296562" cy="131806"/>
          </a:xfrm>
          <a:prstGeom prst="ellipse">
            <a:avLst/>
          </a:prstGeom>
          <a:noFill/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n-NO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cxnSp>
        <p:nvCxnSpPr>
          <p:cNvPr id="11" name="Straight Arrow Connector 10"/>
          <p:cNvCxnSpPr>
            <a:endCxn id="9" idx="3"/>
          </p:cNvCxnSpPr>
          <p:nvPr/>
        </p:nvCxnSpPr>
        <p:spPr bwMode="auto">
          <a:xfrm flipV="1">
            <a:off x="2266122" y="3663011"/>
            <a:ext cx="2299881" cy="13164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8636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US">
  <a:themeElements>
    <a:clrScheme name="ppt_standard[1]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BBE0E3"/>
      </a:accent1>
      <a:accent2>
        <a:srgbClr val="00338D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2D7F"/>
      </a:accent6>
      <a:hlink>
        <a:srgbClr val="009999"/>
      </a:hlink>
      <a:folHlink>
        <a:srgbClr val="9A996E"/>
      </a:folHlink>
    </a:clrScheme>
    <a:fontScheme name="ppt_standard[1]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MS PGothic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MS PGothic" panose="020B0600070205080204" pitchFamily="34" charset="-128"/>
          </a:defRPr>
        </a:defPPr>
      </a:lstStyle>
    </a:lnDef>
  </a:objectDefaults>
  <a:extraClrSchemeLst>
    <a:extraClrScheme>
      <a:clrScheme name="ppt_standard[1]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BBE0E3"/>
        </a:accent1>
        <a:accent2>
          <a:srgbClr val="00338D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2D7F"/>
        </a:accent6>
        <a:hlink>
          <a:srgbClr val="009999"/>
        </a:hlink>
        <a:folHlink>
          <a:srgbClr val="9A996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US" id="{12211BBB-B036-4F72-AB95-F3AE21AAA223}" vid="{2665D3CF-7D9C-49C5-BEBA-97E7F3AE754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OUS</Template>
  <TotalTime>797</TotalTime>
  <Words>302</Words>
  <Application>Microsoft Office PowerPoint</Application>
  <PresentationFormat>Skjermfremvisning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8" baseType="lpstr">
      <vt:lpstr>OUS</vt:lpstr>
      <vt:lpstr>Pivot-tabell</vt:lpstr>
      <vt:lpstr>Grunnlaget</vt:lpstr>
      <vt:lpstr>Forslag til bearbeiding av pivottabell </vt:lpstr>
      <vt:lpstr>Pivottabell for HHA</vt:lpstr>
      <vt:lpstr>Rader og kolonner</vt:lpstr>
      <vt:lpstr>Pivottabellen</vt:lpstr>
      <vt:lpstr>Kombinasjon - Enhet/Fagområde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Pivot-tabell</dc:title>
  <dc:creator>Jørn Erik Ovesen</dc:creator>
  <cp:lastModifiedBy>Helen Blegen Ween</cp:lastModifiedBy>
  <cp:revision>26</cp:revision>
  <dcterms:created xsi:type="dcterms:W3CDTF">2016-04-28T05:36:01Z</dcterms:created>
  <dcterms:modified xsi:type="dcterms:W3CDTF">2016-05-04T06:43:00Z</dcterms:modified>
</cp:coreProperties>
</file>