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5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6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380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991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779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6512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69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88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199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025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7702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288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3425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60DF4-9CBB-4D4B-9D64-24361C218B3D}" type="datetimeFigureOut">
              <a:rPr lang="nb-NO" smtClean="0"/>
              <a:t>28.04.2022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17C96-2CFF-44E7-BCBA-39635F93A5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794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ktangel 170"/>
          <p:cNvSpPr/>
          <p:nvPr/>
        </p:nvSpPr>
        <p:spPr>
          <a:xfrm>
            <a:off x="0" y="3616248"/>
            <a:ext cx="12219443" cy="1858383"/>
          </a:xfrm>
          <a:prstGeom prst="rect">
            <a:avLst/>
          </a:prstGeom>
          <a:solidFill>
            <a:schemeClr val="accent2">
              <a:lumMod val="20000"/>
              <a:lumOff val="80000"/>
              <a:alpha val="49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30" name="Rektangel 1029"/>
          <p:cNvSpPr/>
          <p:nvPr/>
        </p:nvSpPr>
        <p:spPr>
          <a:xfrm>
            <a:off x="0" y="1682076"/>
            <a:ext cx="12192000" cy="1858383"/>
          </a:xfrm>
          <a:prstGeom prst="rect">
            <a:avLst/>
          </a:prstGeom>
          <a:solidFill>
            <a:schemeClr val="accent6">
              <a:lumMod val="40000"/>
              <a:lumOff val="60000"/>
              <a:alpha val="5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TekstSylinder 5"/>
          <p:cNvSpPr txBox="1"/>
          <p:nvPr/>
        </p:nvSpPr>
        <p:spPr>
          <a:xfrm>
            <a:off x="3023857" y="1261757"/>
            <a:ext cx="2430221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Ikke vannavgang</a:t>
            </a:r>
            <a:endParaRPr lang="nb-NO" dirty="0"/>
          </a:p>
        </p:txBody>
      </p:sp>
      <p:sp>
        <p:nvSpPr>
          <p:cNvPr id="9" name="TekstSylinder 5"/>
          <p:cNvSpPr txBox="1"/>
          <p:nvPr/>
        </p:nvSpPr>
        <p:spPr>
          <a:xfrm>
            <a:off x="6281418" y="1268998"/>
            <a:ext cx="216046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dirty="0" smtClean="0"/>
              <a:t>Vannavgang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95880" y="1849862"/>
            <a:ext cx="1539089" cy="1384995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err="1"/>
              <a:t>Bishop</a:t>
            </a:r>
            <a:r>
              <a:rPr lang="nb-NO" dirty="0"/>
              <a:t> </a:t>
            </a:r>
            <a:r>
              <a:rPr lang="nb-NO" dirty="0" smtClean="0"/>
              <a:t>0-7</a:t>
            </a:r>
            <a:endParaRPr lang="nb-NO" dirty="0"/>
          </a:p>
          <a:p>
            <a:r>
              <a:rPr lang="nb-NO" sz="1200" dirty="0" smtClean="0"/>
              <a:t>Para 0</a:t>
            </a:r>
            <a:endParaRPr lang="nb-NO" sz="1200" dirty="0"/>
          </a:p>
          <a:p>
            <a:endParaRPr lang="nb-NO" sz="1200" dirty="0"/>
          </a:p>
          <a:p>
            <a:r>
              <a:rPr lang="nb-NO" dirty="0" err="1"/>
              <a:t>Bishop</a:t>
            </a:r>
            <a:r>
              <a:rPr lang="nb-NO" dirty="0"/>
              <a:t> </a:t>
            </a:r>
            <a:r>
              <a:rPr lang="nb-NO" dirty="0" smtClean="0"/>
              <a:t>0-4</a:t>
            </a:r>
            <a:endParaRPr lang="nb-NO" dirty="0"/>
          </a:p>
          <a:p>
            <a:r>
              <a:rPr lang="nb-NO" sz="1200" dirty="0" smtClean="0"/>
              <a:t>Para 1+</a:t>
            </a:r>
            <a:endParaRPr lang="nb-NO" sz="1200" dirty="0"/>
          </a:p>
          <a:p>
            <a:endParaRPr lang="nb-NO" sz="1200" dirty="0"/>
          </a:p>
        </p:txBody>
      </p:sp>
      <p:sp>
        <p:nvSpPr>
          <p:cNvPr id="19" name="TekstSylinder 10"/>
          <p:cNvSpPr txBox="1"/>
          <p:nvPr/>
        </p:nvSpPr>
        <p:spPr>
          <a:xfrm>
            <a:off x="984211" y="3782568"/>
            <a:ext cx="1539089" cy="1384995"/>
          </a:xfrm>
          <a:prstGeom prst="rect">
            <a:avLst/>
          </a:prstGeom>
          <a:noFill/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 err="1"/>
              <a:t>Bishop</a:t>
            </a:r>
            <a:r>
              <a:rPr lang="nb-NO" dirty="0"/>
              <a:t> ≥ </a:t>
            </a:r>
            <a:r>
              <a:rPr lang="nb-NO" dirty="0" smtClean="0"/>
              <a:t>6-</a:t>
            </a:r>
            <a:r>
              <a:rPr lang="nb-NO" dirty="0" smtClean="0"/>
              <a:t>8</a:t>
            </a:r>
            <a:endParaRPr lang="nb-NO" dirty="0"/>
          </a:p>
          <a:p>
            <a:r>
              <a:rPr lang="nb-NO" sz="1200" dirty="0" smtClean="0"/>
              <a:t>Para 0</a:t>
            </a:r>
            <a:br>
              <a:rPr lang="nb-NO" sz="1200" dirty="0" smtClean="0"/>
            </a:br>
            <a:endParaRPr lang="nb-NO" sz="1200" dirty="0"/>
          </a:p>
          <a:p>
            <a:r>
              <a:rPr lang="nb-NO" dirty="0" err="1"/>
              <a:t>Bishop</a:t>
            </a:r>
            <a:r>
              <a:rPr lang="nb-NO" dirty="0"/>
              <a:t> ≥ </a:t>
            </a:r>
            <a:r>
              <a:rPr lang="nb-NO" dirty="0" smtClean="0"/>
              <a:t>4-5</a:t>
            </a:r>
            <a:endParaRPr lang="nb-NO" dirty="0"/>
          </a:p>
          <a:p>
            <a:r>
              <a:rPr lang="nb-NO" sz="1200" dirty="0" smtClean="0"/>
              <a:t>Para 1+</a:t>
            </a:r>
          </a:p>
          <a:p>
            <a:endParaRPr lang="nb-NO" sz="1200" dirty="0"/>
          </a:p>
        </p:txBody>
      </p:sp>
      <p:sp>
        <p:nvSpPr>
          <p:cNvPr id="56" name="TekstSylinder 10"/>
          <p:cNvSpPr txBox="1"/>
          <p:nvPr/>
        </p:nvSpPr>
        <p:spPr>
          <a:xfrm>
            <a:off x="5271862" y="3819223"/>
            <a:ext cx="1279517" cy="307777"/>
          </a:xfrm>
          <a:prstGeom prst="rect">
            <a:avLst/>
          </a:prstGeom>
          <a:noFill/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400" dirty="0" err="1" smtClean="0"/>
              <a:t>Amniotomi</a:t>
            </a:r>
            <a:endParaRPr lang="nb-NO" sz="1200" dirty="0" smtClean="0"/>
          </a:p>
        </p:txBody>
      </p:sp>
      <p:sp>
        <p:nvSpPr>
          <p:cNvPr id="63" name="TekstSylinder 32"/>
          <p:cNvSpPr txBox="1"/>
          <p:nvPr/>
        </p:nvSpPr>
        <p:spPr>
          <a:xfrm>
            <a:off x="4655277" y="5575434"/>
            <a:ext cx="2882817" cy="30777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400" dirty="0">
                <a:solidFill>
                  <a:srgbClr val="FF0000"/>
                </a:solidFill>
              </a:rPr>
              <a:t>Aktiv fødsel eller mislykket induksjon</a:t>
            </a:r>
          </a:p>
        </p:txBody>
      </p:sp>
      <p:cxnSp>
        <p:nvCxnSpPr>
          <p:cNvPr id="89" name="Rett linje 88"/>
          <p:cNvCxnSpPr/>
          <p:nvPr/>
        </p:nvCxnSpPr>
        <p:spPr>
          <a:xfrm flipH="1">
            <a:off x="4264181" y="2332420"/>
            <a:ext cx="6572" cy="278847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ett linje 90"/>
          <p:cNvCxnSpPr/>
          <p:nvPr/>
        </p:nvCxnSpPr>
        <p:spPr>
          <a:xfrm>
            <a:off x="4926724" y="3504389"/>
            <a:ext cx="339797" cy="519034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ett linje 134"/>
          <p:cNvCxnSpPr>
            <a:cxnSpLocks/>
          </p:cNvCxnSpPr>
          <p:nvPr/>
        </p:nvCxnSpPr>
        <p:spPr>
          <a:xfrm>
            <a:off x="6024797" y="4981872"/>
            <a:ext cx="0" cy="507133"/>
          </a:xfrm>
          <a:prstGeom prst="line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kstSylinder 5"/>
          <p:cNvSpPr txBox="1"/>
          <p:nvPr/>
        </p:nvSpPr>
        <p:spPr>
          <a:xfrm>
            <a:off x="223056" y="295933"/>
            <a:ext cx="11371479" cy="704039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b-NO" sz="1600" b="1" dirty="0" smtClean="0"/>
              <a:t>Alle induserte* </a:t>
            </a:r>
            <a:br>
              <a:rPr lang="nb-NO" sz="1600" b="1" dirty="0" smtClean="0"/>
            </a:br>
            <a:r>
              <a:rPr lang="nb-NO" sz="1050" dirty="0" smtClean="0">
                <a:latin typeface="Arial Narrow" panose="020B0606020202030204" pitchFamily="34" charset="0"/>
              </a:rPr>
              <a:t>NB: Ved induksjon av kvinner i Robson gruppe 5 (tidligere </a:t>
            </a:r>
            <a:r>
              <a:rPr lang="nb-NO" sz="1050" dirty="0" err="1" smtClean="0">
                <a:latin typeface="Arial Narrow" panose="020B0606020202030204" pitchFamily="34" charset="0"/>
              </a:rPr>
              <a:t>sectio</a:t>
            </a:r>
            <a:r>
              <a:rPr lang="nb-NO" sz="1050" dirty="0" smtClean="0">
                <a:latin typeface="Arial Narrow" panose="020B0606020202030204" pitchFamily="34" charset="0"/>
              </a:rPr>
              <a:t>/arr i uterus) vær oppmerksom på økt risiko for uterusruptur. Kvinnen skal ha normal fremgang i fødsel. Forsiktighet med kombinasjonen </a:t>
            </a:r>
            <a:r>
              <a:rPr lang="nb-NO" sz="1050" dirty="0" err="1" smtClean="0">
                <a:latin typeface="Arial Narrow" panose="020B0606020202030204" pitchFamily="34" charset="0"/>
              </a:rPr>
              <a:t>misoprostol</a:t>
            </a:r>
            <a:r>
              <a:rPr lang="nb-NO" sz="1050" dirty="0" smtClean="0">
                <a:latin typeface="Arial Narrow" panose="020B0606020202030204" pitchFamily="34" charset="0"/>
              </a:rPr>
              <a:t>/</a:t>
            </a:r>
            <a:r>
              <a:rPr lang="nb-NO" sz="1050" dirty="0" err="1" smtClean="0">
                <a:latin typeface="Arial Narrow" panose="020B0606020202030204" pitchFamily="34" charset="0"/>
              </a:rPr>
              <a:t>oxytocin</a:t>
            </a:r>
            <a:r>
              <a:rPr lang="nb-NO" sz="1050" dirty="0" smtClean="0">
                <a:latin typeface="Arial Narrow" panose="020B0606020202030204" pitchFamily="34" charset="0"/>
              </a:rPr>
              <a:t>. </a:t>
            </a:r>
            <a:endParaRPr lang="nb-NO" sz="1050" dirty="0">
              <a:latin typeface="Arial Narrow" panose="020B0606020202030204" pitchFamily="34" charset="0"/>
            </a:endParaRPr>
          </a:p>
        </p:txBody>
      </p:sp>
      <p:cxnSp>
        <p:nvCxnSpPr>
          <p:cNvPr id="118" name="Rett linje 117"/>
          <p:cNvCxnSpPr>
            <a:cxnSpLocks/>
          </p:cNvCxnSpPr>
          <p:nvPr/>
        </p:nvCxnSpPr>
        <p:spPr>
          <a:xfrm>
            <a:off x="11724850" y="8477804"/>
            <a:ext cx="0" cy="718392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Rett linje 118"/>
          <p:cNvCxnSpPr>
            <a:cxnSpLocks/>
          </p:cNvCxnSpPr>
          <p:nvPr/>
        </p:nvCxnSpPr>
        <p:spPr>
          <a:xfrm>
            <a:off x="11877250" y="8630204"/>
            <a:ext cx="0" cy="718392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Rett linje 122"/>
          <p:cNvCxnSpPr>
            <a:cxnSpLocks/>
          </p:cNvCxnSpPr>
          <p:nvPr/>
        </p:nvCxnSpPr>
        <p:spPr>
          <a:xfrm>
            <a:off x="12029650" y="8782604"/>
            <a:ext cx="0" cy="718392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Rett linje 125"/>
          <p:cNvCxnSpPr/>
          <p:nvPr/>
        </p:nvCxnSpPr>
        <p:spPr>
          <a:xfrm>
            <a:off x="7376912" y="2349881"/>
            <a:ext cx="0" cy="21724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kstSylinder 10"/>
          <p:cNvSpPr txBox="1"/>
          <p:nvPr/>
        </p:nvSpPr>
        <p:spPr>
          <a:xfrm>
            <a:off x="5384222" y="4632080"/>
            <a:ext cx="1279517" cy="307777"/>
          </a:xfrm>
          <a:prstGeom prst="rect">
            <a:avLst/>
          </a:prstGeom>
          <a:noFill/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400" dirty="0" err="1" smtClean="0"/>
              <a:t>Oksytocin</a:t>
            </a:r>
            <a:endParaRPr lang="nb-NO" sz="1400" dirty="0" smtClean="0"/>
          </a:p>
        </p:txBody>
      </p:sp>
      <p:cxnSp>
        <p:nvCxnSpPr>
          <p:cNvPr id="136" name="Rett linje 135"/>
          <p:cNvCxnSpPr/>
          <p:nvPr/>
        </p:nvCxnSpPr>
        <p:spPr>
          <a:xfrm flipH="1">
            <a:off x="6771991" y="3542869"/>
            <a:ext cx="307819" cy="480554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Rett linje 141"/>
          <p:cNvCxnSpPr/>
          <p:nvPr/>
        </p:nvCxnSpPr>
        <p:spPr>
          <a:xfrm>
            <a:off x="5454078" y="2324700"/>
            <a:ext cx="303926" cy="147142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Rett linje 142"/>
          <p:cNvCxnSpPr/>
          <p:nvPr/>
        </p:nvCxnSpPr>
        <p:spPr>
          <a:xfrm flipH="1">
            <a:off x="6529757" y="2324700"/>
            <a:ext cx="104954" cy="2271068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kstSylinder 5"/>
          <p:cNvSpPr txBox="1"/>
          <p:nvPr/>
        </p:nvSpPr>
        <p:spPr>
          <a:xfrm>
            <a:off x="324667" y="6077606"/>
            <a:ext cx="11168258" cy="400110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000" dirty="0" smtClean="0">
                <a:latin typeface="Arial Narrow" panose="020B0606020202030204" pitchFamily="34" charset="0"/>
              </a:rPr>
              <a:t>*Gjelder i utgangspunktet kvinner med ett foster i hodeleie til termin, inklusive kvinner med 1 tidligere uterint arr. For Robson gruppene 6, 7, 8 og 10  bør induksjonsmetode individualiseres basert på prinsippene ovenfor.</a:t>
            </a:r>
          </a:p>
          <a:p>
            <a:pPr lvl="0"/>
            <a:r>
              <a:rPr lang="nb-NO" sz="1000" dirty="0" smtClean="0">
                <a:latin typeface="Arial Narrow" panose="020B0606020202030204" pitchFamily="34" charset="0"/>
              </a:rPr>
              <a:t>**</a:t>
            </a:r>
            <a:r>
              <a:rPr lang="nb-NO" sz="1000" dirty="0">
                <a:latin typeface="Arial Narrow" panose="020B0606020202030204" pitchFamily="34" charset="0"/>
              </a:rPr>
              <a:t>Ballong kan brukes ved vannavgang dersom </a:t>
            </a:r>
            <a:r>
              <a:rPr lang="nb-NO" sz="1000" dirty="0" smtClean="0">
                <a:latin typeface="Arial Narrow" panose="020B0606020202030204" pitchFamily="34" charset="0"/>
              </a:rPr>
              <a:t>ikke </a:t>
            </a:r>
            <a:r>
              <a:rPr lang="nb-NO" sz="1000" dirty="0">
                <a:latin typeface="Arial Narrow" panose="020B0606020202030204" pitchFamily="34" charset="0"/>
              </a:rPr>
              <a:t>har </a:t>
            </a:r>
            <a:r>
              <a:rPr lang="nb-NO" sz="1000" dirty="0" smtClean="0">
                <a:latin typeface="Arial Narrow" panose="020B0606020202030204" pitchFamily="34" charset="0"/>
              </a:rPr>
              <a:t>infeksjonstegn/ uten kjent </a:t>
            </a:r>
            <a:r>
              <a:rPr lang="nb-NO" sz="1000" dirty="0">
                <a:latin typeface="Arial Narrow" panose="020B0606020202030204" pitchFamily="34" charset="0"/>
              </a:rPr>
              <a:t>GBS. </a:t>
            </a:r>
            <a:r>
              <a:rPr lang="nb-NO" sz="1000" dirty="0" smtClean="0">
                <a:latin typeface="Arial Narrow" panose="020B0606020202030204" pitchFamily="34" charset="0"/>
              </a:rPr>
              <a:t>Temperatur, CRP/leukocytter </a:t>
            </a:r>
            <a:r>
              <a:rPr lang="nb-NO" sz="1000" dirty="0">
                <a:latin typeface="Arial Narrow" panose="020B0606020202030204" pitchFamily="34" charset="0"/>
              </a:rPr>
              <a:t>ved induksjonsstart. </a:t>
            </a:r>
            <a:r>
              <a:rPr lang="nb-NO" sz="1000" dirty="0" smtClean="0">
                <a:latin typeface="Arial Narrow" panose="020B0606020202030204" pitchFamily="34" charset="0"/>
              </a:rPr>
              <a:t>Informasjon om infeksjonstegn og </a:t>
            </a:r>
            <a:r>
              <a:rPr lang="nb-NO" sz="1000" dirty="0">
                <a:latin typeface="Arial Narrow" panose="020B0606020202030204" pitchFamily="34" charset="0"/>
              </a:rPr>
              <a:t>snarest kontakt dersom disse </a:t>
            </a:r>
            <a:r>
              <a:rPr lang="nb-NO" sz="1000" dirty="0" smtClean="0">
                <a:latin typeface="Arial Narrow" panose="020B0606020202030204" pitchFamily="34" charset="0"/>
              </a:rPr>
              <a:t>oppstår</a:t>
            </a:r>
            <a:r>
              <a:rPr lang="nb-NO" sz="1000" smtClean="0">
                <a:latin typeface="Arial Narrow" panose="020B0606020202030204" pitchFamily="34" charset="0"/>
              </a:rPr>
              <a:t>. </a:t>
            </a:r>
            <a:r>
              <a:rPr lang="nb-NO" sz="1000" smtClean="0">
                <a:latin typeface="Arial Narrow" panose="020B0606020202030204" pitchFamily="34" charset="0"/>
              </a:rPr>
              <a:t>Ballongen </a:t>
            </a:r>
            <a:r>
              <a:rPr lang="nb-NO" sz="1000" dirty="0" smtClean="0">
                <a:latin typeface="Arial Narrow" panose="020B0606020202030204" pitchFamily="34" charset="0"/>
              </a:rPr>
              <a:t>skal da fjernes.</a:t>
            </a:r>
            <a:endParaRPr lang="nb-NO" sz="1000" dirty="0">
              <a:latin typeface="Arial Narrow" panose="020B0606020202030204" pitchFamily="34" charset="0"/>
            </a:endParaRPr>
          </a:p>
        </p:txBody>
      </p:sp>
      <p:sp>
        <p:nvSpPr>
          <p:cNvPr id="159" name="TekstSylinder 5"/>
          <p:cNvSpPr txBox="1"/>
          <p:nvPr/>
        </p:nvSpPr>
        <p:spPr>
          <a:xfrm>
            <a:off x="9342464" y="1261757"/>
            <a:ext cx="2150461" cy="369332"/>
          </a:xfrm>
          <a:prstGeom prst="rect">
            <a:avLst/>
          </a:prstGeom>
          <a:noFill/>
          <a:ln w="12700"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dirty="0" smtClean="0"/>
              <a:t>Fosterovervåkning</a:t>
            </a:r>
            <a:endParaRPr lang="nb-NO" dirty="0"/>
          </a:p>
        </p:txBody>
      </p:sp>
      <p:sp>
        <p:nvSpPr>
          <p:cNvPr id="162" name="TekstSylinder 10"/>
          <p:cNvSpPr txBox="1"/>
          <p:nvPr/>
        </p:nvSpPr>
        <p:spPr>
          <a:xfrm>
            <a:off x="9406550" y="3942025"/>
            <a:ext cx="2050702" cy="276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200" dirty="0"/>
              <a:t>CTG </a:t>
            </a:r>
            <a:r>
              <a:rPr lang="nb-NO" sz="1200" dirty="0" smtClean="0"/>
              <a:t>20-30 min før og etter</a:t>
            </a:r>
            <a:endParaRPr lang="nb-NO" sz="1200" dirty="0"/>
          </a:p>
        </p:txBody>
      </p:sp>
      <p:sp>
        <p:nvSpPr>
          <p:cNvPr id="163" name="TekstSylinder 10"/>
          <p:cNvSpPr txBox="1"/>
          <p:nvPr/>
        </p:nvSpPr>
        <p:spPr>
          <a:xfrm>
            <a:off x="9406550" y="4632080"/>
            <a:ext cx="2050702" cy="276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200" dirty="0" smtClean="0"/>
              <a:t>Kontinuerlig CTG </a:t>
            </a:r>
            <a:r>
              <a:rPr lang="nb-NO" sz="1200" dirty="0" smtClean="0"/>
              <a:t> </a:t>
            </a:r>
            <a:endParaRPr lang="nb-NO" sz="1200" dirty="0"/>
          </a:p>
        </p:txBody>
      </p:sp>
      <p:sp>
        <p:nvSpPr>
          <p:cNvPr id="32" name="TekstSylinder 10"/>
          <p:cNvSpPr txBox="1"/>
          <p:nvPr/>
        </p:nvSpPr>
        <p:spPr>
          <a:xfrm>
            <a:off x="5385038" y="4359339"/>
            <a:ext cx="1279517" cy="2616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100" dirty="0"/>
              <a:t>e</a:t>
            </a:r>
            <a:r>
              <a:rPr lang="nb-NO" sz="1100" dirty="0" smtClean="0"/>
              <a:t>tter 1-3 timer:</a:t>
            </a:r>
          </a:p>
        </p:txBody>
      </p:sp>
      <p:sp>
        <p:nvSpPr>
          <p:cNvPr id="2" name="TekstSylinder 1"/>
          <p:cNvSpPr txBox="1"/>
          <p:nvPr/>
        </p:nvSpPr>
        <p:spPr>
          <a:xfrm>
            <a:off x="290328" y="1793843"/>
            <a:ext cx="430887" cy="163484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b-NO" sz="1600" dirty="0" smtClean="0">
                <a:latin typeface="Arial Narrow" panose="020B0606020202030204" pitchFamily="34" charset="0"/>
              </a:rPr>
              <a:t>Umoden </a:t>
            </a:r>
            <a:r>
              <a:rPr lang="nb-NO" sz="1600" dirty="0" err="1" smtClean="0">
                <a:latin typeface="Arial Narrow" panose="020B0606020202030204" pitchFamily="34" charset="0"/>
              </a:rPr>
              <a:t>lvimorhals</a:t>
            </a:r>
            <a:endParaRPr lang="nb-NO" sz="1600" dirty="0">
              <a:latin typeface="Arial Narrow" panose="020B0606020202030204" pitchFamily="34" charset="0"/>
            </a:endParaRPr>
          </a:p>
        </p:txBody>
      </p:sp>
      <p:cxnSp>
        <p:nvCxnSpPr>
          <p:cNvPr id="40" name="Rett linje 39"/>
          <p:cNvCxnSpPr/>
          <p:nvPr/>
        </p:nvCxnSpPr>
        <p:spPr>
          <a:xfrm>
            <a:off x="5215017" y="2078478"/>
            <a:ext cx="429326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kstSylinder 34"/>
          <p:cNvSpPr txBox="1"/>
          <p:nvPr/>
        </p:nvSpPr>
        <p:spPr>
          <a:xfrm>
            <a:off x="288994" y="3782568"/>
            <a:ext cx="430887" cy="153522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b-NO" sz="1600" dirty="0" smtClean="0">
                <a:latin typeface="Arial Narrow" panose="020B0606020202030204" pitchFamily="34" charset="0"/>
              </a:rPr>
              <a:t>Moden livmorhals</a:t>
            </a:r>
            <a:endParaRPr lang="nb-NO" sz="1600" dirty="0">
              <a:latin typeface="Arial Narrow" panose="020B0606020202030204" pitchFamily="34" charset="0"/>
            </a:endParaRPr>
          </a:p>
        </p:txBody>
      </p:sp>
      <p:cxnSp>
        <p:nvCxnSpPr>
          <p:cNvPr id="4" name="Rett linje 3"/>
          <p:cNvCxnSpPr>
            <a:endCxn id="162" idx="1"/>
          </p:cNvCxnSpPr>
          <p:nvPr/>
        </p:nvCxnSpPr>
        <p:spPr>
          <a:xfrm>
            <a:off x="6685506" y="4080524"/>
            <a:ext cx="272104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138" y="4776820"/>
            <a:ext cx="2725738" cy="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kstSylinder 10"/>
          <p:cNvSpPr txBox="1"/>
          <p:nvPr/>
        </p:nvSpPr>
        <p:spPr>
          <a:xfrm>
            <a:off x="3012870" y="1855158"/>
            <a:ext cx="2480649" cy="49244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400" dirty="0" smtClean="0"/>
              <a:t>Ballongkateter</a:t>
            </a:r>
            <a:r>
              <a:rPr lang="nb-NO" sz="1400" dirty="0"/>
              <a:t> </a:t>
            </a:r>
            <a:r>
              <a:rPr lang="nb-NO" sz="1400" dirty="0" smtClean="0"/>
              <a:t>i </a:t>
            </a:r>
            <a:r>
              <a:rPr lang="nb-NO" sz="1400" dirty="0" smtClean="0"/>
              <a:t>12-24 </a:t>
            </a:r>
            <a:r>
              <a:rPr lang="nb-NO" sz="1400" dirty="0" smtClean="0"/>
              <a:t>timer</a:t>
            </a:r>
            <a:r>
              <a:rPr lang="nb-NO" sz="1400" dirty="0" smtClean="0"/>
              <a:t/>
            </a:r>
            <a:br>
              <a:rPr lang="nb-NO" sz="1400" dirty="0" smtClean="0"/>
            </a:br>
            <a:endParaRPr lang="nb-NO" sz="1200" dirty="0"/>
          </a:p>
        </p:txBody>
      </p:sp>
      <p:sp>
        <p:nvSpPr>
          <p:cNvPr id="121" name="TekstSylinder 10">
            <a:extLst>
              <a:ext uri="{FF2B5EF4-FFF2-40B4-BE49-F238E27FC236}">
                <a16:creationId xmlns:a16="http://schemas.microsoft.com/office/drawing/2014/main" xmlns="" id="{3AEEB22E-5DEE-5F41-88F3-39890165E3A1}"/>
              </a:ext>
            </a:extLst>
          </p:cNvPr>
          <p:cNvSpPr txBox="1"/>
          <p:nvPr/>
        </p:nvSpPr>
        <p:spPr>
          <a:xfrm>
            <a:off x="6267642" y="1849862"/>
            <a:ext cx="2431140" cy="4924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400" dirty="0" smtClean="0"/>
              <a:t>Ballongkateter</a:t>
            </a:r>
            <a:r>
              <a:rPr lang="nb-NO" sz="1400" dirty="0"/>
              <a:t> </a:t>
            </a:r>
            <a:r>
              <a:rPr lang="nb-NO" sz="1400" dirty="0" smtClean="0"/>
              <a:t>i 12- </a:t>
            </a:r>
            <a:r>
              <a:rPr lang="nb-NO" sz="1400" dirty="0"/>
              <a:t>24 timer </a:t>
            </a:r>
            <a:r>
              <a:rPr lang="nb-NO" sz="1400" dirty="0" smtClean="0"/>
              <a:t> </a:t>
            </a:r>
          </a:p>
          <a:p>
            <a:pPr algn="ctr"/>
            <a:r>
              <a:rPr lang="nb-NO" sz="1000" dirty="0" smtClean="0"/>
              <a:t>(dersom ingen infeksjonstegn**</a:t>
            </a:r>
            <a:r>
              <a:rPr lang="nb-NO" sz="1200" dirty="0" smtClean="0"/>
              <a:t>) </a:t>
            </a:r>
          </a:p>
        </p:txBody>
      </p:sp>
      <p:sp>
        <p:nvSpPr>
          <p:cNvPr id="161" name="TekstSylinder 10"/>
          <p:cNvSpPr txBox="1"/>
          <p:nvPr/>
        </p:nvSpPr>
        <p:spPr>
          <a:xfrm>
            <a:off x="9342464" y="1849862"/>
            <a:ext cx="2050702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200" dirty="0"/>
              <a:t>CTG </a:t>
            </a:r>
            <a:r>
              <a:rPr lang="nb-NO" sz="1200" dirty="0" smtClean="0"/>
              <a:t>20-30 min </a:t>
            </a:r>
            <a:br>
              <a:rPr lang="nb-NO" sz="1200" dirty="0" smtClean="0"/>
            </a:br>
            <a:r>
              <a:rPr lang="nb-NO" sz="1200" dirty="0" smtClean="0"/>
              <a:t>før ballonginnleggelse </a:t>
            </a:r>
            <a:r>
              <a:rPr lang="nb-NO" sz="1200" dirty="0"/>
              <a:t>og </a:t>
            </a:r>
            <a:r>
              <a:rPr lang="nb-NO" sz="1200" dirty="0" smtClean="0"/>
              <a:t/>
            </a:r>
            <a:br>
              <a:rPr lang="nb-NO" sz="1200" dirty="0" smtClean="0"/>
            </a:br>
            <a:r>
              <a:rPr lang="nb-NO" sz="1200" dirty="0" smtClean="0"/>
              <a:t>ved </a:t>
            </a:r>
            <a:r>
              <a:rPr lang="nb-NO" sz="1200" dirty="0"/>
              <a:t>rier/ på </a:t>
            </a:r>
            <a:r>
              <a:rPr lang="nb-NO" sz="1200" dirty="0" smtClean="0"/>
              <a:t>indikasjon</a:t>
            </a:r>
            <a:endParaRPr lang="nb-NO" sz="1200" dirty="0"/>
          </a:p>
        </p:txBody>
      </p:sp>
      <p:cxnSp>
        <p:nvCxnSpPr>
          <p:cNvPr id="43" name="Rett linje 42"/>
          <p:cNvCxnSpPr/>
          <p:nvPr/>
        </p:nvCxnSpPr>
        <p:spPr>
          <a:xfrm>
            <a:off x="5215015" y="3052967"/>
            <a:ext cx="429326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Sylinder 10"/>
          <p:cNvSpPr txBox="1"/>
          <p:nvPr/>
        </p:nvSpPr>
        <p:spPr>
          <a:xfrm>
            <a:off x="3274985" y="2642615"/>
            <a:ext cx="1991536" cy="103105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400" dirty="0" smtClean="0"/>
              <a:t>Peroral </a:t>
            </a:r>
            <a:r>
              <a:rPr lang="nb-NO" sz="1400" dirty="0" err="1" smtClean="0"/>
              <a:t>misoprostol</a:t>
            </a:r>
            <a:r>
              <a:rPr lang="nb-NO" sz="1400" dirty="0" smtClean="0"/>
              <a:t/>
            </a:r>
            <a:br>
              <a:rPr lang="nb-NO" sz="1400" dirty="0" smtClean="0"/>
            </a:br>
            <a:r>
              <a:rPr lang="nb-NO" sz="1400" dirty="0" smtClean="0"/>
              <a:t>25 </a:t>
            </a:r>
            <a:r>
              <a:rPr lang="nb-NO" sz="1400" dirty="0" err="1" smtClean="0"/>
              <a:t>ug</a:t>
            </a:r>
            <a:r>
              <a:rPr lang="nb-NO" sz="1400" dirty="0" smtClean="0"/>
              <a:t> hver 2.time</a:t>
            </a:r>
            <a:br>
              <a:rPr lang="nb-NO" sz="1400" dirty="0" smtClean="0"/>
            </a:br>
            <a:r>
              <a:rPr lang="nb-NO" sz="1100" dirty="0" smtClean="0"/>
              <a:t>Max. dose 8 </a:t>
            </a:r>
            <a:r>
              <a:rPr lang="nb-NO" sz="1100" dirty="0" err="1" smtClean="0"/>
              <a:t>tbl</a:t>
            </a:r>
            <a:r>
              <a:rPr lang="nb-NO" sz="1100" dirty="0" smtClean="0"/>
              <a:t>./døgn</a:t>
            </a:r>
            <a:br>
              <a:rPr lang="nb-NO" sz="1100" dirty="0" smtClean="0"/>
            </a:br>
            <a:r>
              <a:rPr lang="nb-NO" sz="1100" dirty="0" smtClean="0"/>
              <a:t>Maks 2 døgn </a:t>
            </a:r>
          </a:p>
          <a:p>
            <a:pPr algn="ctr"/>
            <a:r>
              <a:rPr lang="nb-NO" sz="1100" dirty="0" smtClean="0"/>
              <a:t>(Para 1 </a:t>
            </a:r>
            <a:r>
              <a:rPr lang="nb-NO" sz="1100" dirty="0" err="1" smtClean="0"/>
              <a:t>max</a:t>
            </a:r>
            <a:r>
              <a:rPr lang="nb-NO" sz="1100" dirty="0" smtClean="0"/>
              <a:t> 1 døgn)</a:t>
            </a:r>
            <a:endParaRPr lang="nb-NO" sz="1100" dirty="0"/>
          </a:p>
        </p:txBody>
      </p:sp>
      <p:sp>
        <p:nvSpPr>
          <p:cNvPr id="110" name="TekstSylinder 10"/>
          <p:cNvSpPr txBox="1"/>
          <p:nvPr/>
        </p:nvSpPr>
        <p:spPr>
          <a:xfrm>
            <a:off x="6771991" y="2553280"/>
            <a:ext cx="2050702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400" dirty="0" smtClean="0"/>
              <a:t>Peroral </a:t>
            </a:r>
            <a:r>
              <a:rPr lang="nb-NO" sz="1400" dirty="0" err="1" smtClean="0"/>
              <a:t>misoprostol</a:t>
            </a:r>
            <a:r>
              <a:rPr lang="nb-NO" sz="1400" dirty="0" smtClean="0"/>
              <a:t/>
            </a:r>
            <a:br>
              <a:rPr lang="nb-NO" sz="1400" dirty="0" smtClean="0"/>
            </a:br>
            <a:r>
              <a:rPr lang="nb-NO" sz="1400" dirty="0" smtClean="0"/>
              <a:t>25 </a:t>
            </a:r>
            <a:r>
              <a:rPr lang="nb-NO" sz="1400" dirty="0" err="1" smtClean="0"/>
              <a:t>ug</a:t>
            </a:r>
            <a:r>
              <a:rPr lang="nb-NO" sz="1400" dirty="0" smtClean="0"/>
              <a:t> hver 2.time</a:t>
            </a:r>
          </a:p>
          <a:p>
            <a:pPr algn="ctr"/>
            <a:r>
              <a:rPr lang="nb-NO" sz="1100" dirty="0"/>
              <a:t>Max. dose </a:t>
            </a:r>
            <a:r>
              <a:rPr lang="nb-NO" sz="1100" dirty="0" smtClean="0"/>
              <a:t> 200 </a:t>
            </a:r>
            <a:r>
              <a:rPr lang="nb-NO" sz="1100" dirty="0" err="1" smtClean="0"/>
              <a:t>ug</a:t>
            </a:r>
            <a:r>
              <a:rPr lang="nb-NO" sz="1100" dirty="0" smtClean="0"/>
              <a:t> (8 </a:t>
            </a:r>
            <a:r>
              <a:rPr lang="nb-NO" sz="1100" dirty="0" err="1"/>
              <a:t>tbl</a:t>
            </a:r>
            <a:r>
              <a:rPr lang="nb-NO" sz="1100" dirty="0"/>
              <a:t>./</a:t>
            </a:r>
            <a:r>
              <a:rPr lang="nb-NO" sz="1100" dirty="0" smtClean="0"/>
              <a:t>døgn)</a:t>
            </a:r>
            <a:br>
              <a:rPr lang="nb-NO" sz="1100" dirty="0" smtClean="0"/>
            </a:br>
            <a:r>
              <a:rPr lang="nb-NO" sz="1100" dirty="0" smtClean="0"/>
              <a:t>Maks 2 døgn</a:t>
            </a:r>
          </a:p>
          <a:p>
            <a:pPr algn="ctr"/>
            <a:r>
              <a:rPr lang="nb-NO" sz="1100" dirty="0"/>
              <a:t>(Para 1 </a:t>
            </a:r>
            <a:r>
              <a:rPr lang="nb-NO" sz="1100" dirty="0" err="1"/>
              <a:t>max</a:t>
            </a:r>
            <a:r>
              <a:rPr lang="nb-NO" sz="1100" dirty="0"/>
              <a:t> 1 døgn)</a:t>
            </a:r>
          </a:p>
          <a:p>
            <a:pPr algn="ctr"/>
            <a:endParaRPr lang="nb-NO" sz="1100" dirty="0"/>
          </a:p>
        </p:txBody>
      </p:sp>
      <p:sp>
        <p:nvSpPr>
          <p:cNvPr id="160" name="TekstSylinder 10"/>
          <p:cNvSpPr txBox="1"/>
          <p:nvPr/>
        </p:nvSpPr>
        <p:spPr>
          <a:xfrm>
            <a:off x="9392343" y="2714812"/>
            <a:ext cx="2050702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200" dirty="0" smtClean="0"/>
              <a:t>CTG 20-30 min </a:t>
            </a:r>
            <a:r>
              <a:rPr lang="nb-NO" sz="1200" dirty="0"/>
              <a:t>før </a:t>
            </a:r>
            <a:r>
              <a:rPr lang="nb-NO" sz="1200" dirty="0" smtClean="0"/>
              <a:t>medikamentoppstart</a:t>
            </a:r>
            <a:r>
              <a:rPr lang="nb-NO" sz="1200" dirty="0"/>
              <a:t>;</a:t>
            </a:r>
            <a:r>
              <a:rPr lang="nb-NO" sz="1200" dirty="0" smtClean="0"/>
              <a:t/>
            </a:r>
            <a:br>
              <a:rPr lang="nb-NO" sz="1200" dirty="0" smtClean="0"/>
            </a:br>
            <a:r>
              <a:rPr lang="nb-NO" sz="1200" dirty="0" smtClean="0"/>
              <a:t>hver 4-6 </a:t>
            </a:r>
            <a:r>
              <a:rPr lang="nb-NO" sz="1200" dirty="0" smtClean="0"/>
              <a:t>time (inneliggende) og </a:t>
            </a:r>
            <a:r>
              <a:rPr lang="nb-NO" sz="1200" dirty="0" smtClean="0"/>
              <a:t>ved </a:t>
            </a:r>
            <a:r>
              <a:rPr lang="nb-NO" sz="1200" dirty="0" smtClean="0"/>
              <a:t>rier/indikasjon 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3303617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6377</TotalTime>
  <Words>146</Words>
  <Application>Microsoft Office PowerPoint</Application>
  <PresentationFormat>Egendefinert</PresentationFormat>
  <Paragraphs>33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Helse Sør-Øst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Induksjonsprotokoll for Robson 2, 4 og 5</dc:title>
  <dc:creator>Stig Alexander Hill</dc:creator>
  <cp:lastModifiedBy>Anne Lid Øvre</cp:lastModifiedBy>
  <cp:revision>50</cp:revision>
  <cp:lastPrinted>2020-11-20T19:21:55Z</cp:lastPrinted>
  <dcterms:created xsi:type="dcterms:W3CDTF">2020-01-02T10:41:47Z</dcterms:created>
  <dcterms:modified xsi:type="dcterms:W3CDTF">2022-04-28T12:33:57Z</dcterms:modified>
</cp:coreProperties>
</file>