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4" d="100"/>
          <a:sy n="124" d="100"/>
        </p:scale>
        <p:origin x="-120" y="-30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06205-A303-4662-B2C9-6AF7A36F9904}" type="datetimeFigureOut">
              <a:rPr lang="nb-NO" smtClean="0"/>
              <a:t>27.11.2022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F5EF9-D00D-459A-AB6C-1D34EC578E4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92874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06205-A303-4662-B2C9-6AF7A36F9904}" type="datetimeFigureOut">
              <a:rPr lang="nb-NO" smtClean="0"/>
              <a:t>27.11.2022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F5EF9-D00D-459A-AB6C-1D34EC578E4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40466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06205-A303-4662-B2C9-6AF7A36F9904}" type="datetimeFigureOut">
              <a:rPr lang="nb-NO" smtClean="0"/>
              <a:t>27.11.2022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F5EF9-D00D-459A-AB6C-1D34EC578E4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2342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06205-A303-4662-B2C9-6AF7A36F9904}" type="datetimeFigureOut">
              <a:rPr lang="nb-NO" smtClean="0"/>
              <a:t>27.11.2022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F5EF9-D00D-459A-AB6C-1D34EC578E4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54581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06205-A303-4662-B2C9-6AF7A36F9904}" type="datetimeFigureOut">
              <a:rPr lang="nb-NO" smtClean="0"/>
              <a:t>27.11.2022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F5EF9-D00D-459A-AB6C-1D34EC578E4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65646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06205-A303-4662-B2C9-6AF7A36F9904}" type="datetimeFigureOut">
              <a:rPr lang="nb-NO" smtClean="0"/>
              <a:t>27.11.2022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F5EF9-D00D-459A-AB6C-1D34EC578E4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59518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06205-A303-4662-B2C9-6AF7A36F9904}" type="datetimeFigureOut">
              <a:rPr lang="nb-NO" smtClean="0"/>
              <a:t>27.11.2022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F5EF9-D00D-459A-AB6C-1D34EC578E4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41522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06205-A303-4662-B2C9-6AF7A36F9904}" type="datetimeFigureOut">
              <a:rPr lang="nb-NO" smtClean="0"/>
              <a:t>27.11.2022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F5EF9-D00D-459A-AB6C-1D34EC578E4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67382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06205-A303-4662-B2C9-6AF7A36F9904}" type="datetimeFigureOut">
              <a:rPr lang="nb-NO" smtClean="0"/>
              <a:t>27.11.2022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F5EF9-D00D-459A-AB6C-1D34EC578E4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06875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06205-A303-4662-B2C9-6AF7A36F9904}" type="datetimeFigureOut">
              <a:rPr lang="nb-NO" smtClean="0"/>
              <a:t>27.11.2022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F5EF9-D00D-459A-AB6C-1D34EC578E4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88257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06205-A303-4662-B2C9-6AF7A36F9904}" type="datetimeFigureOut">
              <a:rPr lang="nb-NO" smtClean="0"/>
              <a:t>27.11.2022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F5EF9-D00D-459A-AB6C-1D34EC578E4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92221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406205-A303-4662-B2C9-6AF7A36F9904}" type="datetimeFigureOut">
              <a:rPr lang="nb-NO" smtClean="0"/>
              <a:t>27.11.2022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BF5EF9-D00D-459A-AB6C-1D34EC578E4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47078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row: Right 3"/>
          <p:cNvSpPr/>
          <p:nvPr/>
        </p:nvSpPr>
        <p:spPr>
          <a:xfrm>
            <a:off x="272561" y="685803"/>
            <a:ext cx="10656278" cy="12133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6309859"/>
              </p:ext>
            </p:extLst>
          </p:nvPr>
        </p:nvGraphicFramePr>
        <p:xfrm>
          <a:off x="272560" y="1899141"/>
          <a:ext cx="10656279" cy="381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3552">
                  <a:extLst>
                    <a:ext uri="{9D8B030D-6E8A-4147-A177-3AD203B41FA5}">
                      <a16:colId xmlns:a16="http://schemas.microsoft.com/office/drawing/2014/main" xmlns="" val="2123988306"/>
                    </a:ext>
                  </a:extLst>
                </a:gridCol>
                <a:gridCol w="1265632">
                  <a:extLst>
                    <a:ext uri="{9D8B030D-6E8A-4147-A177-3AD203B41FA5}">
                      <a16:colId xmlns:a16="http://schemas.microsoft.com/office/drawing/2014/main" xmlns="" val="237535711"/>
                    </a:ext>
                  </a:extLst>
                </a:gridCol>
                <a:gridCol w="2085944">
                  <a:extLst>
                    <a:ext uri="{9D8B030D-6E8A-4147-A177-3AD203B41FA5}">
                      <a16:colId xmlns:a16="http://schemas.microsoft.com/office/drawing/2014/main" xmlns="" val="1537865264"/>
                    </a:ext>
                  </a:extLst>
                </a:gridCol>
                <a:gridCol w="2274849">
                  <a:extLst>
                    <a:ext uri="{9D8B030D-6E8A-4147-A177-3AD203B41FA5}">
                      <a16:colId xmlns:a16="http://schemas.microsoft.com/office/drawing/2014/main" xmlns="" val="332393115"/>
                    </a:ext>
                  </a:extLst>
                </a:gridCol>
                <a:gridCol w="1583473">
                  <a:extLst>
                    <a:ext uri="{9D8B030D-6E8A-4147-A177-3AD203B41FA5}">
                      <a16:colId xmlns:a16="http://schemas.microsoft.com/office/drawing/2014/main" xmlns="" val="348129970"/>
                    </a:ext>
                  </a:extLst>
                </a:gridCol>
                <a:gridCol w="2152829">
                  <a:extLst>
                    <a:ext uri="{9D8B030D-6E8A-4147-A177-3AD203B41FA5}">
                      <a16:colId xmlns:a16="http://schemas.microsoft.com/office/drawing/2014/main" xmlns="" val="45536624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b-NO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noProof="0" dirty="0"/>
                        <a:t>Adm.</a:t>
                      </a:r>
                      <a:r>
                        <a:rPr lang="nb-NO" baseline="0" noProof="0" dirty="0"/>
                        <a:t> av kjemoterapi</a:t>
                      </a:r>
                      <a:endParaRPr lang="nb-NO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noProof="0" dirty="0"/>
                        <a:t>Egnet</a:t>
                      </a:r>
                      <a:r>
                        <a:rPr lang="nb-NO" baseline="0" noProof="0" dirty="0"/>
                        <a:t> høste tilgang</a:t>
                      </a:r>
                      <a:endParaRPr lang="nb-NO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noProof="0" dirty="0"/>
                        <a:t>Rask og sikker reinfusjon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noProof="0" dirty="0"/>
                        <a:t>Minst</a:t>
                      </a:r>
                      <a:r>
                        <a:rPr lang="nb-NO" baseline="0" noProof="0" dirty="0"/>
                        <a:t> 2 sikre </a:t>
                      </a:r>
                      <a:r>
                        <a:rPr lang="nb-NO" baseline="0" noProof="0" dirty="0" smtClean="0"/>
                        <a:t>løp </a:t>
                      </a:r>
                      <a:endParaRPr lang="nb-NO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05496203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lang="nb-NO" sz="1400" noProof="0" dirty="0" smtClean="0"/>
                        <a:t>Pasienter i løp mot HMAS</a:t>
                      </a:r>
                      <a:endParaRPr lang="nb-NO" sz="14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400" noProof="0" dirty="0"/>
                        <a:t>God perifer</a:t>
                      </a:r>
                      <a:r>
                        <a:rPr lang="nb-NO" sz="1400" baseline="0" noProof="0" dirty="0"/>
                        <a:t> tilgang</a:t>
                      </a:r>
                      <a:endParaRPr lang="nb-NO" sz="14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400" noProof="0" dirty="0"/>
                        <a:t>VAP (2 lumen)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400" noProof="0" dirty="0"/>
                        <a:t>Grov perifer </a:t>
                      </a:r>
                      <a:r>
                        <a:rPr lang="nb-NO" sz="1400" noProof="0" dirty="0" err="1" smtClean="0"/>
                        <a:t>veneflon</a:t>
                      </a:r>
                      <a:r>
                        <a:rPr lang="nb-NO" sz="1400" noProof="0" dirty="0" smtClean="0"/>
                        <a:t> x 2 </a:t>
                      </a:r>
                      <a:r>
                        <a:rPr lang="nb-NO" sz="1400" noProof="0" dirty="0"/>
                        <a:t>(</a:t>
                      </a:r>
                      <a:r>
                        <a:rPr lang="nb-NO" sz="1400" noProof="0" dirty="0" smtClean="0"/>
                        <a:t>Grå/grønn) </a:t>
                      </a:r>
                      <a:r>
                        <a:rPr lang="nb-NO" sz="1400" noProof="0" dirty="0"/>
                        <a:t>– legges av </a:t>
                      </a:r>
                      <a:r>
                        <a:rPr lang="nb-NO" sz="1400" noProof="0" dirty="0" smtClean="0"/>
                        <a:t>anestesi</a:t>
                      </a:r>
                      <a:r>
                        <a:rPr lang="nb-NO" sz="1400" baseline="0" noProof="0" dirty="0" smtClean="0"/>
                        <a:t>. Meldes som operasjonsmelding</a:t>
                      </a:r>
                      <a:endParaRPr lang="nb-NO" sz="14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noProof="0" dirty="0" smtClean="0"/>
                        <a:t>VAP</a:t>
                      </a:r>
                      <a:endParaRPr lang="nb-NO" sz="1400" noProof="0" dirty="0" smtClean="0"/>
                    </a:p>
                    <a:p>
                      <a:r>
                        <a:rPr lang="en-US" sz="1400" noProof="0" dirty="0" smtClean="0"/>
                        <a:t>+</a:t>
                      </a:r>
                      <a:endParaRPr lang="nb-NO" sz="1400" noProof="0" dirty="0" smtClean="0"/>
                    </a:p>
                    <a:p>
                      <a:r>
                        <a:rPr lang="nb-NO" sz="1400" noProof="0" dirty="0" smtClean="0"/>
                        <a:t>Grov perifer </a:t>
                      </a:r>
                      <a:r>
                        <a:rPr lang="nb-NO" sz="1400" noProof="0" dirty="0" err="1" smtClean="0"/>
                        <a:t>veneflon</a:t>
                      </a:r>
                      <a:r>
                        <a:rPr lang="nb-NO" sz="1400" noProof="0" dirty="0" smtClean="0"/>
                        <a:t> </a:t>
                      </a:r>
                      <a:br>
                        <a:rPr lang="nb-NO" sz="1400" noProof="0" dirty="0" smtClean="0"/>
                      </a:br>
                      <a:r>
                        <a:rPr lang="nb-NO" sz="1400" noProof="0" dirty="0" smtClean="0"/>
                        <a:t>(i reservere til VAP, legges</a:t>
                      </a:r>
                      <a:r>
                        <a:rPr lang="nb-NO" sz="1400" baseline="0" noProof="0" dirty="0" smtClean="0"/>
                        <a:t> av anestesi samme dag eller dagen før som reinfusjon</a:t>
                      </a:r>
                      <a:r>
                        <a:rPr lang="nb-NO" sz="1400" noProof="0" dirty="0" smtClean="0"/>
                        <a:t>)</a:t>
                      </a:r>
                      <a:endParaRPr lang="nb-NO" sz="14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400" noProof="0" dirty="0"/>
                        <a:t>VAP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2784580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nb-NO" sz="14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400" noProof="0" dirty="0"/>
                        <a:t>Dårlig perifer tilgang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400" noProof="0" dirty="0"/>
                        <a:t>VAP (2 lumen)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400" noProof="0" dirty="0"/>
                        <a:t>Sentralt høstekateter </a:t>
                      </a:r>
                      <a:r>
                        <a:rPr lang="nb-NO" sz="1400" noProof="0" dirty="0" smtClean="0"/>
                        <a:t>(Niagara</a:t>
                      </a:r>
                      <a:r>
                        <a:rPr lang="nb-NO" sz="1400" baseline="0" noProof="0" dirty="0" smtClean="0"/>
                        <a:t> </a:t>
                      </a:r>
                      <a:r>
                        <a:rPr lang="nb-NO" sz="1400" baseline="0" noProof="0" dirty="0"/>
                        <a:t>eller </a:t>
                      </a:r>
                      <a:r>
                        <a:rPr lang="nb-NO" sz="1400" baseline="0" noProof="0" dirty="0" smtClean="0"/>
                        <a:t>tilsvarende</a:t>
                      </a:r>
                      <a:r>
                        <a:rPr lang="nb-NO" sz="1400" baseline="0" noProof="0" dirty="0"/>
                        <a:t>) legges av </a:t>
                      </a:r>
                      <a:r>
                        <a:rPr lang="nb-NO" sz="1400" baseline="0" noProof="0" dirty="0" err="1"/>
                        <a:t>rtg</a:t>
                      </a:r>
                      <a:r>
                        <a:rPr lang="nb-NO" sz="1400" baseline="0" noProof="0" dirty="0" smtClean="0"/>
                        <a:t>.)</a:t>
                      </a:r>
                      <a:endParaRPr lang="nb-NO" sz="14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noProof="0" dirty="0" smtClean="0"/>
                        <a:t>VAP </a:t>
                      </a:r>
                    </a:p>
                    <a:p>
                      <a:r>
                        <a:rPr lang="en-US" sz="1400" noProof="0" dirty="0" smtClean="0"/>
                        <a:t>+ </a:t>
                      </a:r>
                    </a:p>
                    <a:p>
                      <a:r>
                        <a:rPr lang="en-US" sz="1400" noProof="0" dirty="0" err="1" smtClean="0"/>
                        <a:t>evt</a:t>
                      </a:r>
                      <a:r>
                        <a:rPr lang="en-US" sz="1400" noProof="0" dirty="0" smtClean="0"/>
                        <a:t>. CVK </a:t>
                      </a:r>
                      <a:r>
                        <a:rPr lang="en-US" sz="1400" noProof="0" dirty="0" err="1" smtClean="0"/>
                        <a:t>i</a:t>
                      </a:r>
                      <a:r>
                        <a:rPr lang="en-US" sz="1400" baseline="0" noProof="0" dirty="0" smtClean="0"/>
                        <a:t> reserve (</a:t>
                      </a:r>
                      <a:r>
                        <a:rPr lang="en-US" sz="1400" baseline="0" noProof="0" dirty="0" err="1" smtClean="0"/>
                        <a:t>legges</a:t>
                      </a:r>
                      <a:r>
                        <a:rPr lang="en-US" sz="1400" baseline="0" noProof="0" dirty="0" smtClean="0"/>
                        <a:t> </a:t>
                      </a:r>
                      <a:r>
                        <a:rPr lang="en-US" sz="1400" baseline="0" noProof="0" dirty="0" err="1" smtClean="0"/>
                        <a:t>av</a:t>
                      </a:r>
                      <a:r>
                        <a:rPr lang="en-US" sz="1400" baseline="0" noProof="0" dirty="0" smtClean="0"/>
                        <a:t> </a:t>
                      </a:r>
                      <a:r>
                        <a:rPr lang="en-US" sz="1400" baseline="0" noProof="0" dirty="0" err="1" smtClean="0"/>
                        <a:t>anestesi</a:t>
                      </a:r>
                      <a:r>
                        <a:rPr lang="en-US" sz="1400" baseline="0" noProof="0" dirty="0" smtClean="0"/>
                        <a:t>)</a:t>
                      </a:r>
                      <a:endParaRPr lang="nb-NO" sz="14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400" noProof="0" dirty="0" smtClean="0"/>
                        <a:t>VAP</a:t>
                      </a:r>
                      <a:endParaRPr lang="nb-NO" sz="140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85103211"/>
                  </a:ext>
                </a:extLst>
              </a:tr>
            </a:tbl>
          </a:graphicData>
        </a:graphic>
      </p:graphicFrame>
      <p:cxnSp>
        <p:nvCxnSpPr>
          <p:cNvPr id="7" name="Straight Connector 6"/>
          <p:cNvCxnSpPr/>
          <p:nvPr/>
        </p:nvCxnSpPr>
        <p:spPr>
          <a:xfrm>
            <a:off x="3516916" y="743751"/>
            <a:ext cx="8793" cy="373541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5920143" y="743751"/>
            <a:ext cx="8793" cy="373541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775320" y="743751"/>
            <a:ext cx="8793" cy="373541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630497" y="743751"/>
            <a:ext cx="8793" cy="373541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103679" y="86366"/>
            <a:ext cx="14067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Oppstart induksjon</a:t>
            </a:r>
            <a:endParaRPr lang="nb-NO" dirty="0"/>
          </a:p>
        </p:txBody>
      </p:sp>
      <p:sp>
        <p:nvSpPr>
          <p:cNvPr id="13" name="TextBox 12"/>
          <p:cNvSpPr txBox="1"/>
          <p:nvPr/>
        </p:nvSpPr>
        <p:spPr>
          <a:xfrm>
            <a:off x="5164008" y="80505"/>
            <a:ext cx="19636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Høsting </a:t>
            </a:r>
            <a:br>
              <a:rPr lang="nb-NO" dirty="0" smtClean="0"/>
            </a:br>
            <a:r>
              <a:rPr lang="nb-NO" dirty="0" smtClean="0"/>
              <a:t>(stamceller, CAR-T)</a:t>
            </a:r>
            <a:endParaRPr lang="nb-NO" dirty="0"/>
          </a:p>
        </p:txBody>
      </p:sp>
      <p:sp>
        <p:nvSpPr>
          <p:cNvPr id="14" name="TextBox 13"/>
          <p:cNvSpPr txBox="1"/>
          <p:nvPr/>
        </p:nvSpPr>
        <p:spPr>
          <a:xfrm>
            <a:off x="7127617" y="80505"/>
            <a:ext cx="20339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HD og Reinfusjon</a:t>
            </a:r>
            <a:br>
              <a:rPr lang="nb-NO" dirty="0" smtClean="0"/>
            </a:br>
            <a:r>
              <a:rPr lang="nb-NO" dirty="0" smtClean="0"/>
              <a:t>(Stamceller, CAR-T)</a:t>
            </a:r>
            <a:endParaRPr lang="nb-NO" dirty="0"/>
          </a:p>
        </p:txBody>
      </p:sp>
      <p:sp>
        <p:nvSpPr>
          <p:cNvPr id="15" name="TextBox 14"/>
          <p:cNvSpPr txBox="1"/>
          <p:nvPr/>
        </p:nvSpPr>
        <p:spPr>
          <a:xfrm>
            <a:off x="9126402" y="48266"/>
            <a:ext cx="20339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Aplasi fase</a:t>
            </a:r>
            <a:endParaRPr lang="nb-NO" dirty="0"/>
          </a:p>
        </p:txBody>
      </p:sp>
      <p:sp>
        <p:nvSpPr>
          <p:cNvPr id="16" name="TextBox 15"/>
          <p:cNvSpPr txBox="1"/>
          <p:nvPr/>
        </p:nvSpPr>
        <p:spPr>
          <a:xfrm>
            <a:off x="2971797" y="1099037"/>
            <a:ext cx="10902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- 3-4mnd</a:t>
            </a:r>
            <a:endParaRPr lang="nb-NO" dirty="0"/>
          </a:p>
        </p:txBody>
      </p:sp>
      <p:sp>
        <p:nvSpPr>
          <p:cNvPr id="18" name="TextBox 17"/>
          <p:cNvSpPr txBox="1"/>
          <p:nvPr/>
        </p:nvSpPr>
        <p:spPr>
          <a:xfrm>
            <a:off x="5443896" y="1099037"/>
            <a:ext cx="14214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- 3-12 </a:t>
            </a:r>
            <a:r>
              <a:rPr lang="en-US" dirty="0" err="1"/>
              <a:t>uker</a:t>
            </a:r>
            <a:endParaRPr lang="nb-NO" dirty="0"/>
          </a:p>
        </p:txBody>
      </p:sp>
      <p:sp>
        <p:nvSpPr>
          <p:cNvPr id="19" name="TextBox 18"/>
          <p:cNvSpPr txBox="1"/>
          <p:nvPr/>
        </p:nvSpPr>
        <p:spPr>
          <a:xfrm>
            <a:off x="7479311" y="1099037"/>
            <a:ext cx="14214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Dag </a:t>
            </a:r>
            <a:r>
              <a:rPr lang="en-US" dirty="0" smtClean="0"/>
              <a:t>-7 </a:t>
            </a:r>
            <a:r>
              <a:rPr lang="en-US" dirty="0" err="1" smtClean="0"/>
              <a:t>til</a:t>
            </a:r>
            <a:r>
              <a:rPr lang="en-US" dirty="0" smtClean="0"/>
              <a:t> 0</a:t>
            </a:r>
            <a:endParaRPr lang="nb-NO" dirty="0"/>
          </a:p>
        </p:txBody>
      </p:sp>
      <p:sp>
        <p:nvSpPr>
          <p:cNvPr id="20" name="TextBox 19"/>
          <p:cNvSpPr txBox="1"/>
          <p:nvPr/>
        </p:nvSpPr>
        <p:spPr>
          <a:xfrm>
            <a:off x="9085372" y="1099037"/>
            <a:ext cx="14214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Dag 1-15</a:t>
            </a:r>
            <a:endParaRPr lang="nb-NO" dirty="0"/>
          </a:p>
        </p:txBody>
      </p:sp>
      <p:cxnSp>
        <p:nvCxnSpPr>
          <p:cNvPr id="22" name="Straight Connector 21"/>
          <p:cNvCxnSpPr/>
          <p:nvPr/>
        </p:nvCxnSpPr>
        <p:spPr>
          <a:xfrm flipV="1">
            <a:off x="4932485" y="1011115"/>
            <a:ext cx="0" cy="562708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7168663" y="1011115"/>
            <a:ext cx="0" cy="562708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8736624" y="1011115"/>
            <a:ext cx="0" cy="562708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5329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102</Words>
  <Application>Microsoft Office PowerPoint</Application>
  <PresentationFormat>Egendefinert</PresentationFormat>
  <Paragraphs>27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2" baseType="lpstr">
      <vt:lpstr>Office Theme</vt:lpstr>
      <vt:lpstr>PowerPoint-presentasjon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Jon Riise</dc:creator>
  <cp:lastModifiedBy>Ingunn Holumsnes Sandven</cp:lastModifiedBy>
  <cp:revision>13</cp:revision>
  <dcterms:created xsi:type="dcterms:W3CDTF">2022-11-05T06:58:19Z</dcterms:created>
  <dcterms:modified xsi:type="dcterms:W3CDTF">2022-11-27T19:31:10Z</dcterms:modified>
</cp:coreProperties>
</file>