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2CE26F-AD81-764C-E520-23D092677D42}" name="Marita Oliversen Ramsland" initials="MR" userId="S::maoram@ous-hf.no::bb3d2eab-535e-4517-b294-abcdfd9111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899BC-C786-4D9F-984B-2CDEFC0F21CF}" v="10" dt="2026-03-30T12:01:47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48:56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1,'332'18,"-230"-11,127-7,-89-2,-120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9:35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1,'1828'0,"-1761"3,66 11,-33-2,89 15,-184-26,79 15,-78-15,-1 1,0 0,0 0,-1 0,1 1,0-1,-1 1,1 0,-1 0,0 1,0-1,-1 1,6 6,2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1:45:10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0 0,'1806'29'0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46:07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0,'1791'0,"-1652"12,-15-1,420-10,-279-2,-238 3,0 0,30 8,-36-6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46:10.0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1,'153'13,"-56"-2,227 13,85 20,345-22,-709-20,45 8,42 2,179 6,-249-13,33 6,66 2,385-14,-524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44:58.5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0,'0'1,"0"0,1 0,-1 0,1 0,-1-1,0 1,1 0,0 0,-1 0,1-1,-1 1,1 0,0-1,0 1,-1 0,1-1,0 1,0-1,0 0,0 1,0-1,-1 1,1-1,0 0,0 0,0 0,2 1,31 3,-28-3,126 8,45 6,-126-10,1-1,56-4,49 2,-54 11,-58-6,59 1,-62-5,54 9,35 2,221-15,-328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45:00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0 171,'855'0,"-642"-13,-42 1,143-18,-195 15,148-1,-165 17,143-16,-73-14,111-11,-258 39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5:41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1,'1470'0,"-1446"0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5:44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87,'5'-1,"0"-1,0 1,0-1,-1 0,1 0,0 0,3-4,10-3,10-1,0 2,1 1,-1 1,1 2,49-2,10-2,94-3,-150 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5:46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28,'118'1,"131"-3,-95-22,-124 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6:44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4,'39'0,"899"22,-358-8,-2-32,-131 2,944 11,-751 8,195-3,-810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1:46.4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0,'5'0,"6"0,6 0,5 0,4 0,2 0,1 0,5 0,2 0,-1 0,-1 0,-6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6:56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29,'531'-14,"26"0,1658 14,-2188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58:45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3115 13,'-38'2,"1"2,-43 10,1-1,32-7,-116 16,-205 2,252-30,-123-22,59 4,107 16,-8-2,-101 1,97 15,-143 29,182-27,-15-1,-1-2,-115-7,55-1,40 4,1-4,-1-3,-109-22,-2 1,171 21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2:00:59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 0,'5'3,"-1"0,1-1,0 1,0-1,0 0,0-1,0 1,0-1,0 0,1 0,-1-1,0 0,9 0,4 1,76 6,386 44,-470-50,1 1,-1 1,0 0,0 0,19 9,-25-10,-1 0,0 1,0-1,0 1,0 0,-1-1,1 1,-1 0,1 1,-1-1,0 0,0 1,-1-1,1 1,-1-1,0 1,0 0,0 0,1 5,6 49,-1-4,3 0,1-1,24 65,-26-98,2 0,15 23,12 22,-37-64,4 9,1 0,-2 1,0-1,0 1,-1 0,3 15,-6-23,0 1,0 0,-1-1,1 1,-1 0,0-1,0 1,0-1,0 1,0-1,-1 0,0 1,0-1,0 0,0 0,0 0,0-1,-1 1,0 0,1-1,-1 0,0 1,-5 2,-9 5,-1 0,0-1,0-1,-1-1,0 0,0-1,0-2,-34 5,-165 4,192-13,-426-5,444 5,1-1,-1 1,1-1,-1-1,1 1,0-1,0 0,-10-5,15 6,0 0,1 0,-1 0,0 0,1 0,-1 0,1-1,0 1,-1-1,1 1,0-1,0 1,0-1,0 0,0 1,0-1,0 0,1 0,-1 0,1 0,-1 1,1-1,0 0,0 0,0 0,0 0,0 0,0 0,0 0,1 0,-1 0,1 0,-1 1,1-1,0 0,0 0,-1 1,3-3,7-12,1 0,0 1,1 0,1 1,22-20,10-10,76-68,-100 87,-18 20,0 1,1-1,0 1,0 0,0 0,1 0,-1 0,7-3,19-9,2 2,0 0,61-16,111-15,-133 31,22-3,-62 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2:01:02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 0,'1243'-28'0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2:03:26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0,'31'0,"30"0,20 0,12 8,-3 3,-4-1,-13-2,-15-2,-14-3,-14 3,-8 0,-4-1,-6 2,-4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2:03:28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93,'1012'51,"-905"-40,2-6,-1-4,141-17,320-75,-538 85,50-11,-1 4,160-4,-42 18,-175-1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2:19:55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0,'597'0'0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2:19:56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2:19:58.5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2,'149'-2,"160"5,-288 0,-4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6:18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93,'1012'51,"-905"-40,2-6,-1-4,141-17,320-75,-538 85,50-11,-1 4,160-4,-42 18,-175-1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6:58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1,'3'3,"1"-1,0 0,-1 1,1-1,0 0,0 0,0-1,0 1,0-1,1 0,4 0,55 6,-28-4,165 16,326-12,-293-9,-147 4,89 13,2-3,-153-12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6:39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6:53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16001,'11'0,"19"0,12 0,13 0,6 0,-1 0,-2 0,-4 0,-3 0,-8 0,-6 0,-6 0,-5 0,-3 0,-1 0,-1 0,-4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7:12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4440,'11'0,"19"0,12 0,13 0,6 0,-1 0,-2 0,-5 0,-2 0,-8 0,-6 0,-6 0,-5 0,-3 0,-1 0,-1 0,-4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7:25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7:31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4195,'11'0,"19"0,12 0,13 0,6 0,-1 0,-2 0,-5 0,-2 0,-8 0,-6 0,-6 0,-5 0,-3 0,-1 0,-1 0,-4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7:40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7:45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8:25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1,'8'0,"15"0,9 0,11 0,3 0,0 0,-2 0,-3 0,-2 0,-6 0,-5 0,-4 0,-4 0,-3 0,0 0,-1 0,-3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9T05:28:48.0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1,'11'0,"19"0,12 0,13 0,6 0,-1 0,-2 0,-5 0,-2 0,-8 0,-6 0,-6 0,-5 0,-3 0,-1 0,-1 0,-4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7:00.8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58,'282'3,"303"-6,-419-11,25 0,-146 11,47-9,25-1,-88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5T11:46:30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0,'2175'0'0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5T14:18:42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9175 14650 16383 0 0,'9'2'0'0'0,"8"0"0"0"0,3-4 0 0 0,4-2 0 0 0,0 0 0 0 0,5 1 0 0 0,1 1 0 0 0,3-8 0 0 0,0-1 0 0 0,-2 1 0 0 0,-2 2 0 0 0,-3 2 0 0 0,-1-1 0 0 0,-1 0 0 0 0,-1 2 0 0 0,-1 1 0 0 0,16 2 0 0 0,5-4 0 0 0,3 1 0 0 0,-3 0 0 0 0,0 1 0 0 0,-1 2 0 0 0,-2 0 0 0 0,-6 1 0 0 0,-3 1 0 0 0,0 0 0 0 0,-1 1 0 0 0,-2-1 0 0 0,-2 0 0 0 0,-1 0 0 0 0,2 0 0 0 0,1 0 0 0 0,0 0 0 0 0,-2 0 0 0 0,-1 0 0 0 0,-1 0 0 0 0,0 0 0 0 0,-1 0 0 0 0,0 0 0 0 0,-5 4 0 0 0,0 1 0 0 0,3 0 0 0 0,3-1 0 0 0,1-1 0 0 0,0-1 0 0 0,-5-1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5T14:18:42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4776 14599 16383 0 0,'10'2'0'0'0,"6"0"0"0"0,5 0 0 0 0,2-1 0 0 0,2 0 0 0 0,-1 0 0 0 0,1-1 0 0 0,3 0 0 0 0,1 0 0 0 0,-1 0 0 0 0,-1 0 0 0 0,3 0 0 0 0,0 0 0 0 0,-2 0 0 0 0,-1 0 0 0 0,3 0 0 0 0,-1 0 0 0 0,-1 0 0 0 0,-1 0 0 0 0,-1 0 0 0 0,2 0 0 0 0,0 0 0 0 0,0 0 0 0 0,-2 0 0 0 0,4 0 0 0 0,-1 0 0 0 0,-1 0 0 0 0,-1 0 0 0 0,-1 0 0 0 0,-2 0 0 0 0,-1 0 0 0 0,0 0 0 0 0,0 0 0 0 0,-1 0 0 0 0,5 0 0 0 0,0 0 0 0 0,1 0 0 0 0,-1 0 0 0 0,-2 0 0 0 0,0 0 0 0 0,10 0 0 0 0,7 0 0 0 0,1 0 0 0 0,-4 0 0 0 0,-4 0 0 0 0,-4 0 0 0 0,-4 0 0 0 0,-10 0 0 0 0,-12 0 0 0 0,-7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9:29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58,'173'1,"189"-3,-40-27,-226 17,-52 5,64-1,201 9,-286-1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5T11:39:32.4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0 202,'860'-31,"-395"8,-335 12,252-55,-312 51,170-32,-210 43,1 1,0 1,-1 2,1 1,0 2,43 8,-50-5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306E-1BF1-4A92-9F70-6EBBDE8140AE}" type="datetimeFigureOut">
              <a:rPr lang="nb-NO" smtClean="0"/>
              <a:t>30.03.2026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A74B-1160-4D9B-B7A4-45B9BAA3DF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05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89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57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72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38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latin typeface="Calibri"/>
                <a:ea typeface="Calibri"/>
                <a:cs typeface="Calibri"/>
              </a:rPr>
              <a:t>Oppgave 2 og 3ab ble administrert i går. Dere kan gjøre det igjen eller gå videre fra oppgave 4 nå, men da må dere også rekvirere og produsere kurene før de kan administreres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CA74B-1160-4D9B-B7A4-45B9BAA3DF0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24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3.xml"/><Relationship Id="rId3" Type="http://schemas.openxmlformats.org/officeDocument/2006/relationships/customXml" Target="../ink/ink19.xm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22.xml"/><Relationship Id="rId5" Type="http://schemas.openxmlformats.org/officeDocument/2006/relationships/customXml" Target="../ink/ink20.xm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28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customXml" Target="../ink/ink27.xml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customXml" Target="../ink/ink24.xml"/><Relationship Id="rId9" Type="http://schemas.openxmlformats.org/officeDocument/2006/relationships/customXml" Target="../ink/ink26.xml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customXml" Target="../ink/ink34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customXml" Target="../ink/ink3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customXml" Target="../ink/ink36.xml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50.png"/><Relationship Id="rId14" Type="http://schemas.openxmlformats.org/officeDocument/2006/relationships/customXml" Target="../ink/ink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8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3" Type="http://schemas.openxmlformats.org/officeDocument/2006/relationships/customXml" Target="../ink/ink2.xml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4.png"/><Relationship Id="rId4" Type="http://schemas.openxmlformats.org/officeDocument/2006/relationships/customXml" Target="../ink/ink8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customXml" Target="../ink/ink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6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Enkel bestilling og produksjon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noProof="0" dirty="0"/>
              <a:t>Forberedelse til kurs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E58FF6-9925-BC06-C081-293701E6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Farmasøytkontroll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DC9B556-9FDD-8023-344B-1EA2A42B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8" y="1429844"/>
            <a:ext cx="7839795" cy="24242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96A6F071-426B-0120-0A21-F58B4EF14657}"/>
                  </a:ext>
                </a:extLst>
              </p14:cNvPr>
              <p14:cNvContentPartPr/>
              <p14:nvPr/>
            </p14:nvContentPartPr>
            <p14:xfrm>
              <a:off x="626131" y="3416391"/>
              <a:ext cx="1970640" cy="144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96A6F071-426B-0120-0A21-F58B4EF14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131" y="3308391"/>
                <a:ext cx="20782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419DF00F-4B02-AB6C-5500-DED0F5F36F8D}"/>
                  </a:ext>
                </a:extLst>
              </p14:cNvPr>
              <p14:cNvContentPartPr/>
              <p14:nvPr/>
            </p14:nvContentPartPr>
            <p14:xfrm>
              <a:off x="3472663" y="3203266"/>
              <a:ext cx="1199160" cy="1044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419DF00F-4B02-AB6C-5500-DED0F5F36F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8663" y="3095266"/>
                <a:ext cx="1306800" cy="226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5F7944AD-B28F-FE8D-A0B5-C6F504774AEC}"/>
              </a:ext>
            </a:extLst>
          </p:cNvPr>
          <p:cNvSpPr txBox="1"/>
          <p:nvPr/>
        </p:nvSpPr>
        <p:spPr>
          <a:xfrm>
            <a:off x="9226732" y="1302658"/>
            <a:ext cx="2448560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/>
              <a:t>Trykk på produksjonsnummeret for å starte kontrollen.</a:t>
            </a:r>
          </a:p>
          <a:p>
            <a:endParaRPr lang="nb-NO"/>
          </a:p>
          <a:p>
            <a:r>
              <a:rPr lang="nb-NO"/>
              <a:t>Kopier produksjonsnummeret som står øverst til høyre </a:t>
            </a:r>
          </a:p>
          <a:p>
            <a:endParaRPr lang="nb-NO"/>
          </a:p>
          <a:p>
            <a:r>
              <a:rPr lang="nb-NO" err="1"/>
              <a:t>Skroll</a:t>
            </a:r>
            <a:r>
              <a:rPr lang="nb-NO"/>
              <a:t> nederst og signer prosedyrekontroll før du går videre ved å trykke Ferdig</a:t>
            </a:r>
          </a:p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24AD653-0EEC-7F27-C32B-CFE66562A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278" y="3428550"/>
            <a:ext cx="2725922" cy="1434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5528D721-AFAA-9965-B6A3-ECB2AD8ACA6D}"/>
                  </a:ext>
                </a:extLst>
              </p14:cNvPr>
              <p14:cNvContentPartPr/>
              <p14:nvPr/>
            </p14:nvContentPartPr>
            <p14:xfrm>
              <a:off x="6547463" y="4105806"/>
              <a:ext cx="1121760" cy="3564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5528D721-AFAA-9965-B6A3-ECB2AD8ACA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3463" y="3997806"/>
                <a:ext cx="1229400" cy="2512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Bilde 12">
            <a:extLst>
              <a:ext uri="{FF2B5EF4-FFF2-40B4-BE49-F238E27FC236}">
                <a16:creationId xmlns:a16="http://schemas.microsoft.com/office/drawing/2014/main" id="{A9BB25C6-61FA-A76B-6C37-07903E5142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89" y="4568995"/>
            <a:ext cx="4788186" cy="22890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BB718B5C-2EEC-F6CD-A614-3786AABC4B9D}"/>
                  </a:ext>
                </a:extLst>
              </p14:cNvPr>
              <p14:cNvContentPartPr/>
              <p14:nvPr/>
            </p14:nvContentPartPr>
            <p14:xfrm>
              <a:off x="1695760" y="5039480"/>
              <a:ext cx="375120" cy="32724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BB718B5C-2EEC-F6CD-A614-3786AABC4B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1760" y="4931480"/>
                <a:ext cx="4827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1F8DA12D-2CF9-FDEB-0D0C-C4568E0412D2}"/>
                  </a:ext>
                </a:extLst>
              </p14:cNvPr>
              <p14:cNvContentPartPr/>
              <p14:nvPr/>
            </p14:nvContentPartPr>
            <p14:xfrm>
              <a:off x="4906960" y="6685400"/>
              <a:ext cx="447840" cy="1044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1F8DA12D-2CF9-FDEB-0D0C-C4568E0412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2960" y="6577400"/>
                <a:ext cx="55548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93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2D5706-D6CF-A667-0B3B-156B58BF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Plukk kontroll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42FED2F-AF5C-C63B-607D-640914217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5" y="1467872"/>
            <a:ext cx="3160901" cy="24476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7EDB03EC-CCC8-7A52-5801-EE7BBDED4D05}"/>
                  </a:ext>
                </a:extLst>
              </p14:cNvPr>
              <p14:cNvContentPartPr/>
              <p14:nvPr/>
            </p14:nvContentPartPr>
            <p14:xfrm>
              <a:off x="856437" y="1655507"/>
              <a:ext cx="254880" cy="2808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7EDB03EC-CCC8-7A52-5801-EE7BBDED4D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437" y="1548874"/>
                <a:ext cx="362520" cy="240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5B142CD7-099A-B9F5-81EC-3ED3C599584A}"/>
                  </a:ext>
                </a:extLst>
              </p14:cNvPr>
              <p14:cNvContentPartPr/>
              <p14:nvPr/>
            </p14:nvContentPartPr>
            <p14:xfrm>
              <a:off x="977496" y="3359442"/>
              <a:ext cx="1011240" cy="579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5B142CD7-099A-B9F5-81EC-3ED3C59958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477" y="3251442"/>
                <a:ext cx="1118918" cy="2736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D55659D-40E9-F6D7-89E0-B4E4E72CF60C}"/>
              </a:ext>
            </a:extLst>
          </p:cNvPr>
          <p:cNvSpPr txBox="1"/>
          <p:nvPr/>
        </p:nvSpPr>
        <p:spPr>
          <a:xfrm>
            <a:off x="4773827" y="1367522"/>
            <a:ext cx="5844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For å komme videre til neste steg, trykk på skanningssymbolet og legg inn produksjonsnummeret og trykk ok. </a:t>
            </a:r>
          </a:p>
          <a:p>
            <a:endParaRPr lang="nb-NO"/>
          </a:p>
          <a:p>
            <a:r>
              <a:rPr lang="nb-NO"/>
              <a:t>Legg inn en bokstav i feltet for batchnummer, trykk tab og på hånden under plukk.</a:t>
            </a:r>
          </a:p>
          <a:p>
            <a:endParaRPr lang="nb-NO"/>
          </a:p>
          <a:p>
            <a:r>
              <a:rPr lang="nb-NO"/>
              <a:t>Gå videre ved å trykke ferdig nederst i bildet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A97170E-D551-5903-AB88-FDC8CC955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78" y="3915518"/>
            <a:ext cx="10363200" cy="2777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26C19A33-15CE-EDCB-22C6-2DFDF0E15DD8}"/>
                  </a:ext>
                </a:extLst>
              </p14:cNvPr>
              <p14:cNvContentPartPr/>
              <p14:nvPr/>
            </p14:nvContentPartPr>
            <p14:xfrm>
              <a:off x="7577327" y="5629179"/>
              <a:ext cx="215280" cy="3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26C19A33-15CE-EDCB-22C6-2DFDF0E15D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3327" y="5521179"/>
                <a:ext cx="322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C76D85A4-BC2E-4AFB-2504-8E58169F43B6}"/>
                  </a:ext>
                </a:extLst>
              </p14:cNvPr>
              <p14:cNvContentPartPr/>
              <p14:nvPr/>
            </p14:nvContentPartPr>
            <p14:xfrm>
              <a:off x="7569407" y="5311299"/>
              <a:ext cx="23112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C76D85A4-BC2E-4AFB-2504-8E58169F43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5407" y="5203299"/>
                <a:ext cx="33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3746D114-0ACA-0F7A-06E1-022BCEB8346C}"/>
                  </a:ext>
                </a:extLst>
              </p14:cNvPr>
              <p14:cNvContentPartPr/>
              <p14:nvPr/>
            </p14:nvContentPartPr>
            <p14:xfrm>
              <a:off x="9445727" y="5358459"/>
              <a:ext cx="178920" cy="432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3746D114-0ACA-0F7A-06E1-022BCEB834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91727" y="5250459"/>
                <a:ext cx="28656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72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C71CF-062B-25F5-321A-9C2CA8BF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Produksjon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33E910-F811-CDFA-9FF7-49966415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1370772"/>
            <a:ext cx="9265920" cy="41164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8089D94-6DC4-0E42-71CD-F8903567A16A}"/>
              </a:ext>
            </a:extLst>
          </p:cNvPr>
          <p:cNvSpPr txBox="1"/>
          <p:nvPr/>
        </p:nvSpPr>
        <p:spPr>
          <a:xfrm>
            <a:off x="5092584" y="3753853"/>
            <a:ext cx="617859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/>
              <a:t>Legg inn produksjonsnummeret under </a:t>
            </a:r>
            <a:r>
              <a:rPr lang="nb-NO" err="1"/>
              <a:t>skanningsymbolet</a:t>
            </a:r>
            <a:r>
              <a:rPr lang="nb-NO"/>
              <a:t> for </a:t>
            </a:r>
            <a:br>
              <a:rPr lang="nb-NO"/>
            </a:br>
            <a:r>
              <a:rPr lang="nb-NO"/>
              <a:t>å komme til produksjon.</a:t>
            </a:r>
          </a:p>
          <a:p>
            <a:r>
              <a:rPr lang="nb-NO"/>
              <a:t>Velg isolator/benk før produksjon og </a:t>
            </a:r>
            <a:br>
              <a:rPr lang="nb-NO"/>
            </a:br>
            <a:r>
              <a:rPr lang="nb-NO"/>
              <a:t>signer alle kontroller og beregninger (Tips: Trykk Tab og hold inne for å raskt signere alle) og trykk «Ferdig»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382F919-F4B8-7A26-0D85-7BC1DD27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5179152"/>
            <a:ext cx="11113970" cy="17031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4FE8A0AC-EE5A-032D-582C-C47B7A35C900}"/>
                  </a:ext>
                </a:extLst>
              </p14:cNvPr>
              <p14:cNvContentPartPr/>
              <p14:nvPr/>
            </p14:nvContentPartPr>
            <p14:xfrm>
              <a:off x="505782" y="1499799"/>
              <a:ext cx="1011240" cy="579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4FE8A0AC-EE5A-032D-582C-C47B7A35C9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763" y="1391799"/>
                <a:ext cx="1118918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B686D644-DAB0-4CBF-7050-5791276B3DA8}"/>
                  </a:ext>
                </a:extLst>
              </p14:cNvPr>
              <p14:cNvContentPartPr/>
              <p14:nvPr/>
            </p14:nvContentPartPr>
            <p14:xfrm>
              <a:off x="2307978" y="2009299"/>
              <a:ext cx="23112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B686D644-DAB0-4CBF-7050-5791276B3D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3978" y="1901299"/>
                <a:ext cx="33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85C5CE4C-BF3E-9CA9-E6F5-3795B895410A}"/>
                  </a:ext>
                </a:extLst>
              </p14:cNvPr>
              <p14:cNvContentPartPr/>
              <p14:nvPr/>
            </p14:nvContentPartPr>
            <p14:xfrm>
              <a:off x="2307978" y="2208870"/>
              <a:ext cx="23112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85C5CE4C-BF3E-9CA9-E6F5-3795B89541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4062" y="2100870"/>
                <a:ext cx="338593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F235BD5A-FF43-4399-0B2D-2D714CCCE5C5}"/>
                  </a:ext>
                </a:extLst>
              </p14:cNvPr>
              <p14:cNvContentPartPr/>
              <p14:nvPr/>
            </p14:nvContentPartPr>
            <p14:xfrm flipV="1">
              <a:off x="2425907" y="2481373"/>
              <a:ext cx="231120" cy="1378497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F235BD5A-FF43-4399-0B2D-2D714CCCE5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V="1">
                <a:off x="2371907" y="-411067727"/>
                <a:ext cx="338760" cy="8270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E2C94D24-88E5-68E0-0A34-2127DA7EDBBF}"/>
                  </a:ext>
                </a:extLst>
              </p14:cNvPr>
              <p14:cNvContentPartPr/>
              <p14:nvPr/>
            </p14:nvContentPartPr>
            <p14:xfrm>
              <a:off x="4104121" y="3424442"/>
              <a:ext cx="231120" cy="3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E2C94D24-88E5-68E0-0A34-2127DA7EDB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0121" y="3316442"/>
                <a:ext cx="33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82A5C734-6715-5C6B-321E-85EBD3F279CE}"/>
                  </a:ext>
                </a:extLst>
              </p14:cNvPr>
              <p14:cNvContentPartPr/>
              <p14:nvPr/>
            </p14:nvContentPartPr>
            <p14:xfrm flipV="1">
              <a:off x="4104121" y="4241231"/>
              <a:ext cx="231120" cy="1070068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82A5C734-6715-5C6B-321E-85EBD3F279C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flipV="1">
                <a:off x="4050121" y="-316779169"/>
                <a:ext cx="338760" cy="6420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0DFD2F21-F7EE-5FE0-18F4-62DCAD3CC9A9}"/>
                  </a:ext>
                </a:extLst>
              </p14:cNvPr>
              <p14:cNvContentPartPr/>
              <p14:nvPr/>
            </p14:nvContentPartPr>
            <p14:xfrm>
              <a:off x="2815978" y="6209370"/>
              <a:ext cx="231120" cy="36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0DFD2F21-F7EE-5FE0-18F4-62DCAD3CC9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978" y="6101370"/>
                <a:ext cx="33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C921C8CC-3E1B-5573-D462-8AA019A57A1E}"/>
                  </a:ext>
                </a:extLst>
              </p14:cNvPr>
              <p14:cNvContentPartPr/>
              <p14:nvPr/>
            </p14:nvContentPartPr>
            <p14:xfrm>
              <a:off x="11125407" y="6762728"/>
              <a:ext cx="231120" cy="36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C921C8CC-3E1B-5573-D462-8AA019A57A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1407" y="6654728"/>
                <a:ext cx="3387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70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14DD8-B874-E09D-B385-70668A03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Frigivelse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DF4208F-65D4-431D-3A0E-F7772D1B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3539869"/>
            <a:ext cx="11123596" cy="295300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0FE57B8-4074-B782-B7FE-9DE059CF8019}"/>
              </a:ext>
            </a:extLst>
          </p:cNvPr>
          <p:cNvSpPr txBox="1"/>
          <p:nvPr/>
        </p:nvSpPr>
        <p:spPr>
          <a:xfrm>
            <a:off x="7161196" y="2252311"/>
            <a:ext cx="2281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Skann produksjonsnummer igjen for å komme til frigivelse og signer prosedyrekontroll og frigi produksjonen.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7DC42765-1375-D698-FC91-5EAA74FDD7A9}"/>
                  </a:ext>
                </a:extLst>
              </p14:cNvPr>
              <p14:cNvContentPartPr/>
              <p14:nvPr/>
            </p14:nvContentPartPr>
            <p14:xfrm rot="21480000">
              <a:off x="2707997" y="5439563"/>
              <a:ext cx="176692" cy="154574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7DC42765-1375-D698-FC91-5EAA74FDD7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1480000">
                <a:off x="2654018" y="-40932637"/>
                <a:ext cx="284291" cy="927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79370107-FA51-EE5D-1454-4030CA972B3D}"/>
                  </a:ext>
                </a:extLst>
              </p14:cNvPr>
              <p14:cNvContentPartPr/>
              <p14:nvPr/>
            </p14:nvContentPartPr>
            <p14:xfrm>
              <a:off x="2707121" y="5837442"/>
              <a:ext cx="231120" cy="36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79370107-FA51-EE5D-1454-4030CA972B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3121" y="5729442"/>
                <a:ext cx="3387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39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85E3C-6B8D-6756-AC80-3D3B0318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 til oppgaver sykepleierkurs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D63C5E-417B-0D47-37EA-EA2B87E3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1657"/>
              </a:lnSpc>
            </a:pPr>
            <a:r>
              <a:rPr lang="nb-NO" sz="1200" dirty="0">
                <a:latin typeface="Aptos"/>
                <a:ea typeface="Segoe UI"/>
                <a:cs typeface="Segoe UI"/>
              </a:rPr>
              <a:t>Oppgave 2: gi 016 </a:t>
            </a:r>
            <a:r>
              <a:rPr lang="nb-NO" sz="1200" err="1">
                <a:latin typeface="Aptos"/>
                <a:ea typeface="Segoe UI"/>
                <a:cs typeface="Segoe UI"/>
              </a:rPr>
              <a:t>Capox</a:t>
            </a:r>
            <a:r>
              <a:rPr lang="nb-NO" sz="1200" dirty="0">
                <a:latin typeface="Aptos"/>
                <a:ea typeface="Segoe UI"/>
                <a:cs typeface="Segoe UI"/>
              </a:rPr>
              <a:t>, tidfest,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 dirty="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(viser kur med ekstern dosering)</a:t>
            </a:r>
            <a:endParaRPr lang="nb-NO"/>
          </a:p>
          <a:p>
            <a:pPr>
              <a:lnSpc>
                <a:spcPts val="1657"/>
              </a:lnSpc>
            </a:pPr>
            <a:r>
              <a:rPr lang="nb-NO" sz="1200" dirty="0">
                <a:latin typeface="Aptos"/>
                <a:ea typeface="Segoe UI"/>
                <a:cs typeface="Segoe UI"/>
              </a:rPr>
              <a:t>Oppgave 3a: gi 054 Karboplatin AUC5/</a:t>
            </a:r>
            <a:r>
              <a:rPr lang="nb-NO" sz="1200" err="1">
                <a:latin typeface="Aptos"/>
                <a:ea typeface="Segoe UI"/>
                <a:cs typeface="Segoe UI"/>
              </a:rPr>
              <a:t>paklitaksel</a:t>
            </a:r>
            <a:r>
              <a:rPr lang="nb-NO" sz="1200" dirty="0">
                <a:latin typeface="Aptos"/>
                <a:ea typeface="Segoe UI"/>
                <a:cs typeface="Segoe UI"/>
              </a:rPr>
              <a:t> 80, ikke tidfest med klokkeslett,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 dirty="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 (Viser kur med ulik infusjonshastighet og observasjoner, også mulig å velge kur </a:t>
            </a:r>
            <a:r>
              <a:rPr lang="nb-NO" sz="1200" err="1">
                <a:latin typeface="Aptos"/>
                <a:ea typeface="Aptos"/>
                <a:cs typeface="Aptos"/>
              </a:rPr>
              <a:t>Rituksimab</a:t>
            </a:r>
            <a:r>
              <a:rPr lang="nb-NO" sz="1200" dirty="0">
                <a:latin typeface="Aptos"/>
                <a:ea typeface="Aptos"/>
                <a:cs typeface="Aptos"/>
              </a:rPr>
              <a:t>, felles 037)</a:t>
            </a:r>
          </a:p>
          <a:p>
            <a:pPr>
              <a:lnSpc>
                <a:spcPts val="1657"/>
              </a:lnSpc>
            </a:pPr>
            <a:r>
              <a:rPr lang="nb-NO" sz="1200" dirty="0">
                <a:latin typeface="Aptos"/>
                <a:ea typeface="Segoe UI"/>
                <a:cs typeface="Segoe UI"/>
              </a:rPr>
              <a:t>Oppgave 3b: felles 028 </a:t>
            </a:r>
            <a:r>
              <a:rPr lang="nb-NO" sz="1200" err="1">
                <a:latin typeface="Aptos"/>
                <a:ea typeface="Segoe UI"/>
                <a:cs typeface="Segoe UI"/>
              </a:rPr>
              <a:t>Zoledronsyre</a:t>
            </a:r>
            <a:r>
              <a:rPr lang="nb-NO" sz="1200" dirty="0">
                <a:latin typeface="Aptos"/>
                <a:ea typeface="Segoe UI"/>
                <a:cs typeface="Segoe UI"/>
              </a:rPr>
              <a:t>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kurdagen</a:t>
            </a:r>
            <a:r>
              <a:rPr lang="nb-NO" sz="1200" dirty="0">
                <a:latin typeface="Aptos"/>
                <a:ea typeface="Segoe UI"/>
                <a:cs typeface="Segoe UI"/>
              </a:rPr>
              <a:t> og legg på “avvent”</a:t>
            </a:r>
            <a:r>
              <a:rPr lang="nb-NO" sz="1200">
                <a:latin typeface="Aptos"/>
                <a:ea typeface="Aptos"/>
                <a:cs typeface="Aptos"/>
              </a:rPr>
              <a:t>  (kan sløyfes dersom sykepleiere ikke skal bestille kurer)</a:t>
            </a:r>
          </a:p>
          <a:p>
            <a:pPr>
              <a:lnSpc>
                <a:spcPts val="1657"/>
              </a:lnSpc>
            </a:pPr>
            <a:r>
              <a:rPr lang="nb-NO" sz="1200">
                <a:latin typeface="Aptos"/>
                <a:ea typeface="Segoe UI"/>
                <a:cs typeface="Segoe UI"/>
              </a:rPr>
              <a:t>Oppgave 4: gi 072a Cisplatin/gemcitabin -14, dag 1, tidfest,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 dirty="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(viser hydrering, postproduksjon, behovsmedisinering) Kun dag 1 skal produseres.</a:t>
            </a:r>
          </a:p>
          <a:p>
            <a:pPr>
              <a:lnSpc>
                <a:spcPts val="1657"/>
              </a:lnSpc>
            </a:pPr>
            <a:r>
              <a:rPr lang="nb-NO" sz="1200" dirty="0">
                <a:latin typeface="Aptos"/>
                <a:ea typeface="Segoe UI"/>
                <a:cs typeface="Segoe UI"/>
              </a:rPr>
              <a:t>Oppgave 5: gi 018 FLV, </a:t>
            </a:r>
            <a:r>
              <a:rPr lang="nb-NO" sz="1200" err="1">
                <a:latin typeface="Aptos"/>
                <a:ea typeface="Segoe UI"/>
                <a:cs typeface="Segoe UI"/>
              </a:rPr>
              <a:t>fluorouracil</a:t>
            </a:r>
            <a:r>
              <a:rPr lang="nb-NO" sz="1200" dirty="0">
                <a:latin typeface="Aptos"/>
                <a:ea typeface="Segoe UI"/>
                <a:cs typeface="Segoe UI"/>
              </a:rPr>
              <a:t>/</a:t>
            </a:r>
            <a:r>
              <a:rPr lang="nb-NO" sz="1200" err="1">
                <a:latin typeface="Aptos"/>
                <a:ea typeface="Segoe UI"/>
                <a:cs typeface="Segoe UI"/>
              </a:rPr>
              <a:t>kalsiumfolinat</a:t>
            </a:r>
            <a:r>
              <a:rPr lang="nb-NO" sz="1200" dirty="0">
                <a:latin typeface="Aptos"/>
                <a:ea typeface="Segoe UI"/>
                <a:cs typeface="Segoe UI"/>
              </a:rPr>
              <a:t>, tidfest,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 dirty="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(viser postproduksjon)</a:t>
            </a:r>
          </a:p>
          <a:p>
            <a:pPr>
              <a:lnSpc>
                <a:spcPts val="1657"/>
              </a:lnSpc>
            </a:pPr>
            <a:r>
              <a:rPr lang="nb-NO" sz="1200">
                <a:latin typeface="Aptos"/>
                <a:ea typeface="Segoe UI"/>
                <a:cs typeface="Segoe UI"/>
              </a:rPr>
              <a:t>Ekstraoppgave 6 (barn): ped all 003 A2G metotreksat 5 g/m2, tidfest,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(viser kontinuerlig kur, hydrering og flerdagerskur, dosering av </a:t>
            </a:r>
            <a:r>
              <a:rPr lang="nb-NO" sz="1200" err="1">
                <a:latin typeface="Aptos"/>
                <a:ea typeface="Aptos"/>
                <a:cs typeface="Aptos"/>
              </a:rPr>
              <a:t>kalsiumfolinat</a:t>
            </a:r>
            <a:r>
              <a:rPr lang="nb-NO" sz="1200" dirty="0">
                <a:latin typeface="Aptos"/>
                <a:ea typeface="Aptos"/>
                <a:cs typeface="Aptos"/>
              </a:rPr>
              <a:t> barn, samt hydrering etter overflate)</a:t>
            </a:r>
          </a:p>
          <a:p>
            <a:pPr>
              <a:lnSpc>
                <a:spcPts val="1657"/>
              </a:lnSpc>
            </a:pPr>
            <a:r>
              <a:rPr lang="nb-NO" sz="1200">
                <a:latin typeface="Aptos"/>
                <a:ea typeface="Segoe UI"/>
                <a:cs typeface="Segoe UI"/>
              </a:rPr>
              <a:t>Ekstraoppgave 7 (hema): lymfom 082 Metotreksat 2g/m2 4t, CNS profylakse, tidfest, bekreft </a:t>
            </a:r>
            <a:r>
              <a:rPr lang="nb-NO" sz="1200" err="1">
                <a:latin typeface="Aptos"/>
                <a:ea typeface="Segoe UI"/>
                <a:cs typeface="Segoe UI"/>
              </a:rPr>
              <a:t>kurdag</a:t>
            </a:r>
            <a:r>
              <a:rPr lang="nb-NO" sz="1200">
                <a:latin typeface="Aptos"/>
                <a:ea typeface="Segoe UI"/>
                <a:cs typeface="Segoe UI"/>
              </a:rPr>
              <a:t> og bestill</a:t>
            </a:r>
            <a:r>
              <a:rPr lang="nb-NO" sz="1200">
                <a:latin typeface="Aptos"/>
                <a:ea typeface="Aptos"/>
                <a:cs typeface="Aptos"/>
              </a:rPr>
              <a:t> (viser kontinuerlig kur, hydrering og flerdagerskur)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78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C8A1CE-3374-A573-7B80-4DD19737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15" y="463618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 dirty="0"/>
              <a:t>Behandlingssteder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E04A5A-A456-9AC3-4AEA-D6E7F293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68" y="2065983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1600" dirty="0"/>
              <a:t>Østfold: </a:t>
            </a:r>
          </a:p>
          <a:p>
            <a:pPr lvl="1"/>
            <a:r>
              <a:rPr lang="nb-NO" sz="1600" dirty="0"/>
              <a:t>Pol4-kreft, </a:t>
            </a:r>
            <a:r>
              <a:rPr lang="nb-NO" sz="1600" dirty="0" err="1"/>
              <a:t>hemat</a:t>
            </a:r>
            <a:endParaRPr lang="nb-NO" sz="1600" dirty="0"/>
          </a:p>
          <a:p>
            <a:r>
              <a:rPr lang="nb-NO" sz="1600" dirty="0"/>
              <a:t>Sørlandet: </a:t>
            </a:r>
          </a:p>
          <a:p>
            <a:pPr lvl="1"/>
            <a:r>
              <a:rPr lang="nb-NO" sz="1600" dirty="0"/>
              <a:t>SSK Med pol</a:t>
            </a:r>
          </a:p>
          <a:p>
            <a:pPr lvl="1"/>
            <a:r>
              <a:rPr lang="nb-NO" sz="1600" dirty="0"/>
              <a:t>SSF Med pol</a:t>
            </a:r>
          </a:p>
          <a:p>
            <a:pPr lvl="1"/>
            <a:r>
              <a:rPr lang="nb-NO" sz="1600" dirty="0"/>
              <a:t>SSA </a:t>
            </a:r>
            <a:r>
              <a:rPr lang="nb-NO" sz="1600" dirty="0" err="1"/>
              <a:t>Onk</a:t>
            </a:r>
            <a:r>
              <a:rPr lang="nb-NO" sz="1600" dirty="0"/>
              <a:t> pol</a:t>
            </a:r>
          </a:p>
          <a:p>
            <a:r>
              <a:rPr lang="nb-NO" sz="1600" dirty="0"/>
              <a:t>Vestfold:</a:t>
            </a:r>
          </a:p>
          <a:p>
            <a:pPr lvl="1"/>
            <a:r>
              <a:rPr lang="nb-NO" sz="1600" dirty="0"/>
              <a:t>Kreft </a:t>
            </a:r>
            <a:r>
              <a:rPr lang="nb-NO" sz="1600" dirty="0" err="1"/>
              <a:t>poli</a:t>
            </a:r>
            <a:r>
              <a:rPr lang="nb-NO" sz="1600" dirty="0"/>
              <a:t> J5</a:t>
            </a:r>
          </a:p>
          <a:p>
            <a:r>
              <a:rPr lang="nb-NO" sz="1600" dirty="0"/>
              <a:t>Telemark:</a:t>
            </a:r>
          </a:p>
          <a:p>
            <a:pPr lvl="1"/>
            <a:r>
              <a:rPr lang="nb-NO" sz="1600" dirty="0"/>
              <a:t>Blod-kreft pol </a:t>
            </a:r>
            <a:r>
              <a:rPr lang="nb-NO" sz="1600" dirty="0" err="1"/>
              <a:t>Mofl</a:t>
            </a:r>
            <a:endParaRPr lang="nb-NO" sz="1600" dirty="0"/>
          </a:p>
          <a:p>
            <a:pPr lvl="1"/>
            <a:r>
              <a:rPr lang="nb-NO" sz="1600" dirty="0"/>
              <a:t>Kragerø Med pol</a:t>
            </a:r>
          </a:p>
          <a:p>
            <a:pPr lvl="1"/>
            <a:r>
              <a:rPr lang="nb-NO" sz="1600" dirty="0"/>
              <a:t>Notodden Med pol</a:t>
            </a:r>
          </a:p>
        </p:txBody>
      </p:sp>
      <p:pic>
        <p:nvPicPr>
          <p:cNvPr id="5" name="Bilde 4" descr="Et bilde som inneholder utendørs, snø, vinter, frost&#10;&#10;KI-generert innhold kan være feil.">
            <a:extLst>
              <a:ext uri="{FF2B5EF4-FFF2-40B4-BE49-F238E27FC236}">
                <a16:creationId xmlns:a16="http://schemas.microsoft.com/office/drawing/2014/main" id="{43B3647B-25FD-2BA6-679F-CE777352D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" b="2"/>
          <a:stretch>
            <a:fillRect/>
          </a:stretch>
        </p:blipFill>
        <p:spPr>
          <a:xfrm rot="5400000">
            <a:off x="6090456" y="756455"/>
            <a:ext cx="6868886" cy="5334204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C15B2C-CAC0-2E2B-67A1-845FD922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6" y="138339"/>
            <a:ext cx="10515600" cy="1325563"/>
          </a:xfrm>
        </p:spPr>
        <p:txBody>
          <a:bodyPr/>
          <a:lstStyle/>
          <a:p>
            <a:r>
              <a:rPr lang="nb-NO" dirty="0"/>
              <a:t>Rekvirere kur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85D8C-4BA2-EA77-DE2A-C5894AE6E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0" y="1459406"/>
            <a:ext cx="461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DCE638-5966-6F60-0555-A5E797A2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0" y="2340855"/>
            <a:ext cx="7952791" cy="42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B468F45-7E68-5BEA-AC3A-8166A4ED640F}"/>
              </a:ext>
            </a:extLst>
          </p:cNvPr>
          <p:cNvSpPr txBox="1"/>
          <p:nvPr/>
        </p:nvSpPr>
        <p:spPr>
          <a:xfrm>
            <a:off x="8657968" y="2340855"/>
            <a:ext cx="172994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/>
              <a:t>Åpne cytodose klient kurs og logg inn som lege. </a:t>
            </a:r>
          </a:p>
          <a:p>
            <a:r>
              <a:rPr lang="nb-NO" dirty="0"/>
              <a:t>Velg “Ny </a:t>
            </a:r>
            <a:r>
              <a:rPr lang="nb-NO" dirty="0" err="1"/>
              <a:t>rekv</a:t>
            </a:r>
            <a:r>
              <a:rPr lang="nb-NO" dirty="0"/>
              <a:t>”. </a:t>
            </a:r>
            <a:endParaRPr lang="nb-NO"/>
          </a:p>
          <a:p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17ADE45F-CF0B-0650-AFC6-18F86F29D03C}"/>
                  </a:ext>
                </a:extLst>
              </p14:cNvPr>
              <p14:cNvContentPartPr/>
              <p14:nvPr/>
            </p14:nvContentPartPr>
            <p14:xfrm>
              <a:off x="362157" y="2603027"/>
              <a:ext cx="296640" cy="9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17ADE45F-CF0B-0650-AFC6-18F86F29D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157" y="2495027"/>
                <a:ext cx="40428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77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DB4F7C-9869-A8B2-8DF1-4F2A8A71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 pasient, høyde og vekt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418629-436C-AE9D-0AF8-FAE22DC6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1018"/>
            <a:ext cx="4533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21C10FB-06F3-4799-1337-F23D90CA4B69}"/>
              </a:ext>
            </a:extLst>
          </p:cNvPr>
          <p:cNvSpPr txBox="1"/>
          <p:nvPr/>
        </p:nvSpPr>
        <p:spPr>
          <a:xfrm>
            <a:off x="6647739" y="1934371"/>
            <a:ext cx="35752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/>
              <a:t>Legg inn fødselsnummer til pasienten og registrer ev. Etternavn, fornavn, Høyde og vekt. I videre bestillinger er det bare behov for å legge inn fødselsnummer, så kommer navn, høyde og vekt. </a:t>
            </a:r>
          </a:p>
          <a:p>
            <a:endParaRPr lang="nb-NO"/>
          </a:p>
          <a:p>
            <a:endParaRPr lang="nb-NO" dirty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0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DC9F0-8D96-708C-0469-68BD3FB6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Velg kur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FF7D04-F6E6-9F6C-A245-010258BDD33B}"/>
              </a:ext>
            </a:extLst>
          </p:cNvPr>
          <p:cNvSpPr txBox="1"/>
          <p:nvPr/>
        </p:nvSpPr>
        <p:spPr>
          <a:xfrm>
            <a:off x="365444" y="5033901"/>
            <a:ext cx="1159287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nb-NO" dirty="0"/>
              <a:t>Trykk på knapp med “...”. Søk ev i fritekst i felt over </a:t>
            </a:r>
            <a:r>
              <a:rPr lang="nb-NO" err="1"/>
              <a:t>kurdefinisjoner</a:t>
            </a:r>
            <a:r>
              <a:rPr lang="nb-NO" dirty="0"/>
              <a:t>. Når riktig kur er funnet, marker og trykk ok nede til høyre.</a:t>
            </a:r>
          </a:p>
          <a:p>
            <a:r>
              <a:rPr lang="nb-NO" dirty="0"/>
              <a:t>For kurer med </a:t>
            </a:r>
            <a:r>
              <a:rPr lang="nb-NO"/>
              <a:t>karboplatin: Skriv inn </a:t>
            </a:r>
            <a:r>
              <a:rPr lang="nb-NO" err="1"/>
              <a:t>kreatinin</a:t>
            </a:r>
            <a:r>
              <a:rPr lang="nb-NO"/>
              <a:t> verdi (</a:t>
            </a:r>
            <a:r>
              <a:rPr lang="nb-NO" err="1"/>
              <a:t>f.eks</a:t>
            </a:r>
            <a:r>
              <a:rPr lang="nb-NO" dirty="0"/>
              <a:t> 80) og trykk på knappen ml/min for å beregne GFR</a:t>
            </a:r>
          </a:p>
          <a:p>
            <a:pPr fontAlgn="base"/>
            <a:r>
              <a:rPr lang="nb-NO" dirty="0"/>
              <a:t>Når du har valgt kur, må du velge “</a:t>
            </a:r>
            <a:r>
              <a:rPr lang="nb-NO" err="1"/>
              <a:t>kurstart</a:t>
            </a:r>
            <a:r>
              <a:rPr lang="nb-NO" dirty="0"/>
              <a:t>”. Dagens dato kommer automatisk, eller trykk på </a:t>
            </a:r>
            <a:r>
              <a:rPr lang="nb-NO" err="1"/>
              <a:t>nedtrekksmenyen</a:t>
            </a:r>
            <a:r>
              <a:rPr lang="nb-NO" dirty="0"/>
              <a:t> for “</a:t>
            </a:r>
            <a:r>
              <a:rPr lang="nb-NO" err="1"/>
              <a:t>kurstart</a:t>
            </a:r>
            <a:r>
              <a:rPr lang="nb-NO" dirty="0"/>
              <a:t>” for å endre. Velg aktuell dato og trykk på den grønne “haken”.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A867111-A869-808B-E2AE-0C385403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4" y="1356738"/>
            <a:ext cx="4477375" cy="3677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78262F7E-644D-A369-E372-6239A141D649}"/>
                  </a:ext>
                </a:extLst>
              </p14:cNvPr>
              <p14:cNvContentPartPr/>
              <p14:nvPr/>
            </p14:nvContentPartPr>
            <p14:xfrm>
              <a:off x="3312200" y="3769320"/>
              <a:ext cx="110160" cy="36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78262F7E-644D-A369-E372-6239A141D6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200" y="3661320"/>
                <a:ext cx="2178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Bilde 11">
            <a:extLst>
              <a:ext uri="{FF2B5EF4-FFF2-40B4-BE49-F238E27FC236}">
                <a16:creationId xmlns:a16="http://schemas.microsoft.com/office/drawing/2014/main" id="{B36CC325-0C2C-7974-30AC-6C749D635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79" y="1417098"/>
            <a:ext cx="5439811" cy="3310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10BF0B8A-8298-25D6-BA5D-C9E7189C4C01}"/>
                  </a:ext>
                </a:extLst>
              </p14:cNvPr>
              <p14:cNvContentPartPr/>
              <p14:nvPr/>
            </p14:nvContentPartPr>
            <p14:xfrm>
              <a:off x="3535720" y="3708200"/>
              <a:ext cx="569160" cy="309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10BF0B8A-8298-25D6-BA5D-C9E7189C4C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1720" y="3600200"/>
                <a:ext cx="676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87B67949-A132-F088-CF58-6CA2927B8D17}"/>
                  </a:ext>
                </a:extLst>
              </p14:cNvPr>
              <p14:cNvContentPartPr/>
              <p14:nvPr/>
            </p14:nvContentPartPr>
            <p14:xfrm>
              <a:off x="7883800" y="2153360"/>
              <a:ext cx="542880" cy="2196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87B67949-A132-F088-CF58-6CA2927B8D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9800" y="2047102"/>
                <a:ext cx="650520" cy="234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5284FE3C-C98C-E0CB-205F-8031016AB65C}"/>
                  </a:ext>
                </a:extLst>
              </p14:cNvPr>
              <p14:cNvContentPartPr/>
              <p14:nvPr/>
            </p14:nvContentPartPr>
            <p14:xfrm>
              <a:off x="354237" y="1688627"/>
              <a:ext cx="783360" cy="72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5284FE3C-C98C-E0CB-205F-8031016AB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237" y="1472627"/>
                <a:ext cx="891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A3F4A17E-6485-C8BD-3089-393E59435862}"/>
                  </a:ext>
                </a:extLst>
              </p14:cNvPr>
              <p14:cNvContentPartPr/>
              <p14:nvPr/>
            </p14:nvContentPartPr>
            <p14:xfrm>
              <a:off x="1578410" y="3072438"/>
              <a:ext cx="460148" cy="39433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A3F4A17E-6485-C8BD-3089-393E594358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4444" y="2965862"/>
                <a:ext cx="567720" cy="252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5E355DAA-7FE8-6D41-F374-B486ACC7F771}"/>
                  </a:ext>
                </a:extLst>
              </p14:cNvPr>
              <p14:cNvContentPartPr/>
              <p14:nvPr/>
            </p14:nvContentPartPr>
            <p14:xfrm>
              <a:off x="488668" y="3086023"/>
              <a:ext cx="471061" cy="6554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5E355DAA-7FE8-6D41-F374-B486ACC7F7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730" y="2889403"/>
                <a:ext cx="578578" cy="3991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89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AC9569-2969-EDC2-F488-E5DBB43F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Velg avdeling, </a:t>
            </a:r>
            <a:r>
              <a:rPr lang="nb-NO" err="1"/>
              <a:t>beh.sted</a:t>
            </a:r>
            <a:r>
              <a:rPr lang="nb-NO"/>
              <a:t> og </a:t>
            </a:r>
            <a:r>
              <a:rPr lang="nb-NO" err="1"/>
              <a:t>beh.mål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A9572BB-D7EC-114C-84DA-3AE064F6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34" y="1551109"/>
            <a:ext cx="9288171" cy="2800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CA1686DD-752C-4411-27ED-688683275ABF}"/>
                  </a:ext>
                </a:extLst>
              </p14:cNvPr>
              <p14:cNvContentPartPr/>
              <p14:nvPr/>
            </p14:nvContentPartPr>
            <p14:xfrm>
              <a:off x="721240" y="3900800"/>
              <a:ext cx="518040" cy="216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CA1686DD-752C-4411-27ED-688683275A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202" y="3790969"/>
                <a:ext cx="625755" cy="24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2E358B2C-7565-31F4-9A18-22AEE5CFC9B5}"/>
                  </a:ext>
                </a:extLst>
              </p14:cNvPr>
              <p14:cNvContentPartPr/>
              <p14:nvPr/>
            </p14:nvContentPartPr>
            <p14:xfrm>
              <a:off x="2977000" y="3838880"/>
              <a:ext cx="874800" cy="7308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2E358B2C-7565-31F4-9A18-22AEE5CFC9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000" y="3730880"/>
                <a:ext cx="9824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9EC297DC-4E4B-36BD-A629-17D3E3A545ED}"/>
                  </a:ext>
                </a:extLst>
              </p14:cNvPr>
              <p14:cNvContentPartPr/>
              <p14:nvPr/>
            </p14:nvContentPartPr>
            <p14:xfrm>
              <a:off x="6339760" y="3870920"/>
              <a:ext cx="894600" cy="4932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9EC297DC-4E4B-36BD-A629-17D3E3A545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5782" y="3762920"/>
                <a:ext cx="1002197" cy="264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A02D861-D667-AFE3-379B-EBD81E33799B}"/>
              </a:ext>
            </a:extLst>
          </p:cNvPr>
          <p:cNvSpPr txBox="1"/>
          <p:nvPr/>
        </p:nvSpPr>
        <p:spPr>
          <a:xfrm>
            <a:off x="721239" y="4704080"/>
            <a:ext cx="514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Disse feltene er obligatoriske og må fylles ut</a:t>
            </a:r>
          </a:p>
        </p:txBody>
      </p:sp>
    </p:spTree>
    <p:extLst>
      <p:ext uri="{BB962C8B-B14F-4D97-AF65-F5344CB8AC3E}">
        <p14:creationId xmlns:p14="http://schemas.microsoft.com/office/powerpoint/2010/main" val="19682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DC8BA1-B912-2DB1-775D-090A1426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Tidfest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F28B834-E1BF-AAEB-7E76-D0FF470D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25" y="1671392"/>
            <a:ext cx="8773749" cy="3515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912375A3-05F5-9899-0C43-33C0787CFC42}"/>
                  </a:ext>
                </a:extLst>
              </p14:cNvPr>
              <p14:cNvContentPartPr/>
              <p14:nvPr/>
            </p14:nvContentPartPr>
            <p14:xfrm flipH="1">
              <a:off x="2824360" y="2225000"/>
              <a:ext cx="650520" cy="1044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912375A3-05F5-9899-0C43-33C0787CFC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2770360" y="2120600"/>
                <a:ext cx="758160" cy="21889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E30FC244-0EFD-3EE8-ACFB-5D779527A99A}"/>
              </a:ext>
            </a:extLst>
          </p:cNvPr>
          <p:cNvSpPr txBox="1"/>
          <p:nvPr/>
        </p:nvSpPr>
        <p:spPr>
          <a:xfrm>
            <a:off x="6549081" y="4127157"/>
            <a:ext cx="333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 doseringsfanen settes aktuelt tidspunkt for kurs. 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63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F0F8F-4305-382D-1075-A6A8E243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Bekreft dagen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0F9F875-ECED-DF34-A099-E98866B66EE5}"/>
              </a:ext>
            </a:extLst>
          </p:cNvPr>
          <p:cNvSpPr txBox="1"/>
          <p:nvPr/>
        </p:nvSpPr>
        <p:spPr>
          <a:xfrm>
            <a:off x="7010399" y="906162"/>
            <a:ext cx="28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Gå til fanen “kritiske parametre”, og “bekreft dagen”, og signer.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709260-A58F-4004-A036-34DEA27E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2370529"/>
            <a:ext cx="9297698" cy="1228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273A2FA7-523E-CF37-CD06-F606AC686AD5}"/>
                  </a:ext>
                </a:extLst>
              </p14:cNvPr>
              <p14:cNvContentPartPr/>
              <p14:nvPr/>
            </p14:nvContentPartPr>
            <p14:xfrm>
              <a:off x="8295477" y="2907947"/>
              <a:ext cx="1078920" cy="1512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273A2FA7-523E-CF37-CD06-F606AC686A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1459" y="2799947"/>
                <a:ext cx="1186596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D7C3CF90-F581-1126-E14E-A53568A98D5A}"/>
                  </a:ext>
                </a:extLst>
              </p14:cNvPr>
              <p14:cNvContentPartPr/>
              <p14:nvPr/>
            </p14:nvContentPartPr>
            <p14:xfrm>
              <a:off x="2446557" y="2545067"/>
              <a:ext cx="1152720" cy="6696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D7C3CF90-F581-1126-E14E-A53568A98D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2557" y="2437067"/>
                <a:ext cx="126036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335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11EC27-EB3D-1567-D443-6D469E17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Bestill kuren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9EC188-52D7-9ABF-298F-6B88BAD3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46" y="1402426"/>
            <a:ext cx="7668695" cy="4629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C0DEB79C-2222-4BFA-F54D-E56B5C484971}"/>
                  </a:ext>
                </a:extLst>
              </p14:cNvPr>
              <p14:cNvContentPartPr/>
              <p14:nvPr/>
            </p14:nvContentPartPr>
            <p14:xfrm>
              <a:off x="6055000" y="1574840"/>
              <a:ext cx="588960" cy="414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C0DEB79C-2222-4BFA-F54D-E56B5C4849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1000" y="1466840"/>
                <a:ext cx="696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69E8A17F-83A3-CCCA-8AC6-34651D58A01F}"/>
                  </a:ext>
                </a:extLst>
              </p14:cNvPr>
              <p14:cNvContentPartPr/>
              <p14:nvPr/>
            </p14:nvContentPartPr>
            <p14:xfrm>
              <a:off x="883600" y="1970120"/>
              <a:ext cx="995760" cy="619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69E8A17F-83A3-CCCA-8AC6-34651D58A0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620" y="1861488"/>
                <a:ext cx="1103361" cy="27882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13CBCC73-2677-BEF3-8FA8-2671CB1FFDD8}"/>
              </a:ext>
            </a:extLst>
          </p:cNvPr>
          <p:cNvSpPr txBox="1"/>
          <p:nvPr/>
        </p:nvSpPr>
        <p:spPr>
          <a:xfrm>
            <a:off x="8550876" y="1402426"/>
            <a:ext cx="167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Bestill kuren i fanen «Bestilling»</a:t>
            </a:r>
          </a:p>
        </p:txBody>
      </p:sp>
    </p:spTree>
    <p:extLst>
      <p:ext uri="{BB962C8B-B14F-4D97-AF65-F5344CB8AC3E}">
        <p14:creationId xmlns:p14="http://schemas.microsoft.com/office/powerpoint/2010/main" val="162191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4EAC64-7DC6-F613-70C2-9FB9C869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71" y="365125"/>
            <a:ext cx="10515600" cy="1325563"/>
          </a:xfrm>
        </p:spPr>
        <p:txBody>
          <a:bodyPr/>
          <a:lstStyle/>
          <a:p>
            <a:r>
              <a:rPr lang="nb-NO" dirty="0"/>
              <a:t>Produsere kur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868F943-5B6D-E49A-9B7F-D6C52CD1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84" y="1500161"/>
            <a:ext cx="2876951" cy="38105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4944C28-4DC2-5505-4F8B-33D6F30B14A8}"/>
              </a:ext>
            </a:extLst>
          </p:cNvPr>
          <p:cNvSpPr txBox="1"/>
          <p:nvPr/>
        </p:nvSpPr>
        <p:spPr>
          <a:xfrm>
            <a:off x="483689" y="4069669"/>
            <a:ext cx="378968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/>
              <a:t>Åpne cytodose web og logg inn som farmasøyt ved riktig produksjonssted. </a:t>
            </a:r>
          </a:p>
          <a:p>
            <a:r>
              <a:rPr lang="nb-NO" dirty="0"/>
              <a:t>Velg ev. produksjoner for «I dag» og finn riktig produksjon på listen. Huk av og opprett produksjon</a:t>
            </a:r>
            <a:endParaRPr lang="nb-NO"/>
          </a:p>
          <a:p>
            <a:endParaRPr lang="nb-NO"/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48AE6EA-CB74-3A0F-57D3-BCE4F769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2197477"/>
            <a:ext cx="10972800" cy="163754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86AE5F1-89D2-8510-7C48-D2C58CCB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350" y="3551132"/>
            <a:ext cx="3762900" cy="2781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E4919B12-1103-9AB1-AB50-121A6FBCE506}"/>
                  </a:ext>
                </a:extLst>
              </p14:cNvPr>
              <p14:cNvContentPartPr/>
              <p14:nvPr/>
            </p14:nvContentPartPr>
            <p14:xfrm>
              <a:off x="2377240" y="2773640"/>
              <a:ext cx="538200" cy="3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E4919B12-1103-9AB1-AB50-121A6FBCE5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3240" y="2665640"/>
                <a:ext cx="64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5205AA8D-0D08-4A58-7819-5159D5D6DD8D}"/>
                  </a:ext>
                </a:extLst>
              </p14:cNvPr>
              <p14:cNvContentPartPr/>
              <p14:nvPr/>
            </p14:nvContentPartPr>
            <p14:xfrm>
              <a:off x="6349840" y="4398680"/>
              <a:ext cx="209520" cy="3132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5205AA8D-0D08-4A58-7819-5159D5D6DD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5933" y="4291907"/>
                <a:ext cx="316975" cy="244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63394E6D-52EF-862A-5617-2B8615583766}"/>
                  </a:ext>
                </a:extLst>
              </p14:cNvPr>
              <p14:cNvContentPartPr/>
              <p14:nvPr/>
            </p14:nvContentPartPr>
            <p14:xfrm>
              <a:off x="6197560" y="5903120"/>
              <a:ext cx="198720" cy="1080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63394E6D-52EF-862A-5617-2B86155837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43560" y="5795120"/>
                <a:ext cx="30636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14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170060A20874B9F01FCDF2D4B73F3" ma:contentTypeVersion="14" ma:contentTypeDescription="Create a new document." ma:contentTypeScope="" ma:versionID="294d20f9973035caefb48902a928d3b7">
  <xsd:schema xmlns:xsd="http://www.w3.org/2001/XMLSchema" xmlns:xs="http://www.w3.org/2001/XMLSchema" xmlns:p="http://schemas.microsoft.com/office/2006/metadata/properties" xmlns:ns2="588229ff-50d3-4b97-960e-452c4bca7fc6" xmlns:ns3="a62a72db-2b9a-4927-9ab1-c09b3988aade" targetNamespace="http://schemas.microsoft.com/office/2006/metadata/properties" ma:root="true" ma:fieldsID="a6350e27578f422511073378815c1010" ns2:_="" ns3:_="">
    <xsd:import namespace="588229ff-50d3-4b97-960e-452c4bca7fc6"/>
    <xsd:import namespace="a62a72db-2b9a-4927-9ab1-c09b3988a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Foretak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229ff-50d3-4b97-960e-452c4bca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Foretak" ma:index="18" nillable="true" ma:displayName="Foretak" ma:description="Foretak som har akseptert ROS" ma:format="Dropdown" ma:internalName="Foretak">
      <xsd:simpleType>
        <xsd:restriction base="dms:Text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72db-2b9a-4927-9ab1-c09b3988aa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4c7ec8-1383-4031-bc9d-9095c6890581}" ma:internalName="TaxCatchAll" ma:showField="CatchAllData" ma:web="a62a72db-2b9a-4927-9ab1-c09b3988a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8229ff-50d3-4b97-960e-452c4bca7fc6">
      <Terms xmlns="http://schemas.microsoft.com/office/infopath/2007/PartnerControls"/>
    </lcf76f155ced4ddcb4097134ff3c332f>
    <TaxCatchAll xmlns="a62a72db-2b9a-4927-9ab1-c09b3988aade" xsi:nil="true"/>
    <Foretak xmlns="588229ff-50d3-4b97-960e-452c4bca7fc6" xsi:nil="true"/>
  </documentManagement>
</p:properties>
</file>

<file path=customXml/itemProps1.xml><?xml version="1.0" encoding="utf-8"?>
<ds:datastoreItem xmlns:ds="http://schemas.openxmlformats.org/officeDocument/2006/customXml" ds:itemID="{494074DB-61FE-49B2-B33D-7BE3F5C5F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229ff-50d3-4b97-960e-452c4bca7fc6"/>
    <ds:schemaRef ds:uri="a62a72db-2b9a-4927-9ab1-c09b3988aa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3F9B15-E833-4909-A3E6-5679D05FE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30F4BF-A607-4810-8FAF-BC641816B94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588229ff-50d3-4b97-960e-452c4bca7fc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62a72db-2b9a-4927-9ab1-c09b3988aad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7f8e4cf0-71fb-489c-a336-3f9252a63908}" enabled="0" method="" siteId="{7f8e4cf0-71fb-489c-a336-3f9252a639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Widescreen</PresentationFormat>
  <Paragraphs>68</Paragraphs>
  <Slides>15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Office-tema</vt:lpstr>
      <vt:lpstr>Enkel bestilling og produksjon</vt:lpstr>
      <vt:lpstr>Rekvirere kur</vt:lpstr>
      <vt:lpstr>Registrer pasient, høyde og vekt</vt:lpstr>
      <vt:lpstr>Velg kur</vt:lpstr>
      <vt:lpstr>Velg avdeling, beh.sted og beh.mål</vt:lpstr>
      <vt:lpstr>Tidfest</vt:lpstr>
      <vt:lpstr>Bekreft dagen</vt:lpstr>
      <vt:lpstr>Bestill kuren</vt:lpstr>
      <vt:lpstr>Produsere kur</vt:lpstr>
      <vt:lpstr>Farmasøytkontroll</vt:lpstr>
      <vt:lpstr>Plukk kontroll</vt:lpstr>
      <vt:lpstr>Produksjon</vt:lpstr>
      <vt:lpstr>Frigivelse</vt:lpstr>
      <vt:lpstr>Forberedelse til oppgaver sykepleierkurs</vt:lpstr>
      <vt:lpstr>Behandlingssteder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Eva Britt Valaker Hektner</cp:lastModifiedBy>
  <cp:revision>137</cp:revision>
  <dcterms:created xsi:type="dcterms:W3CDTF">2026-01-05T11:21:49Z</dcterms:created>
  <dcterms:modified xsi:type="dcterms:W3CDTF">2026-03-30T12:02:29Z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0x010100D6D170060A20874B9F01FCDF2D4B73F3</vt:lpwstr>
  </property>
  <property fmtid="{D5CDD505-2E9C-101B-9397-08002B2CF9AE}" pid="3" name="MediaServiceImageTags">
    <vt:lpwstr/>
  </property>
</Properties>
</file>