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587" r:id="rId5"/>
    <p:sldId id="605" r:id="rId6"/>
    <p:sldId id="607" r:id="rId7"/>
    <p:sldId id="613" r:id="rId8"/>
    <p:sldId id="610" r:id="rId9"/>
    <p:sldId id="609" r:id="rId10"/>
    <p:sldId id="590" r:id="rId11"/>
    <p:sldId id="600" r:id="rId12"/>
    <p:sldId id="611" r:id="rId13"/>
    <p:sldId id="599" r:id="rId14"/>
    <p:sldId id="596" r:id="rId15"/>
    <p:sldId id="592" r:id="rId16"/>
    <p:sldId id="597" r:id="rId17"/>
    <p:sldId id="603" r:id="rId18"/>
    <p:sldId id="593" r:id="rId19"/>
    <p:sldId id="594" r:id="rId20"/>
    <p:sldId id="598" r:id="rId21"/>
    <p:sldId id="612" r:id="rId22"/>
    <p:sldId id="602" r:id="rId23"/>
    <p:sldId id="604" r:id="rId24"/>
    <p:sldId id="608" r:id="rId25"/>
    <p:sldId id="615" r:id="rId26"/>
    <p:sldId id="616" r:id="rId27"/>
    <p:sldId id="2142534585" r:id="rId28"/>
    <p:sldId id="2142534553" r:id="rId29"/>
    <p:sldId id="2142534554" r:id="rId30"/>
    <p:sldId id="2142534555" r:id="rId31"/>
    <p:sldId id="2142534556" r:id="rId32"/>
    <p:sldId id="617" r:id="rId33"/>
    <p:sldId id="2142534586" r:id="rId34"/>
    <p:sldId id="2142534557" r:id="rId35"/>
    <p:sldId id="2142534558" r:id="rId36"/>
    <p:sldId id="2142534560" r:id="rId37"/>
    <p:sldId id="2142534559" r:id="rId38"/>
    <p:sldId id="2142534567" r:id="rId39"/>
    <p:sldId id="2142534587" r:id="rId40"/>
    <p:sldId id="2142534561" r:id="rId41"/>
    <p:sldId id="2142534568" r:id="rId42"/>
    <p:sldId id="2142534569" r:id="rId43"/>
    <p:sldId id="2142534570" r:id="rId44"/>
    <p:sldId id="2142534571" r:id="rId45"/>
    <p:sldId id="2142534588" r:id="rId46"/>
    <p:sldId id="2142534573" r:id="rId47"/>
    <p:sldId id="2142534574" r:id="rId48"/>
    <p:sldId id="2142534575" r:id="rId49"/>
    <p:sldId id="2142534576" r:id="rId50"/>
    <p:sldId id="2142534577" r:id="rId51"/>
    <p:sldId id="2142534589" r:id="rId52"/>
    <p:sldId id="2142534578" r:id="rId53"/>
    <p:sldId id="2142534579" r:id="rId54"/>
    <p:sldId id="2142534580" r:id="rId55"/>
    <p:sldId id="2142534581" r:id="rId56"/>
    <p:sldId id="2142534584" r:id="rId57"/>
    <p:sldId id="2142534582" r:id="rId58"/>
    <p:sldId id="2142534590" r:id="rId59"/>
    <p:sldId id="214253458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E0EBB-65A6-41F3-89D5-4AD362022BDC}" v="8" dt="2026-04-10T18:24:52.767"/>
    <p1510:client id="{FF87D4BB-61D7-4E69-97B8-2A24EF2ACC1E}" v="2" dt="2026-04-10T18:25:58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A9A96-31F5-423F-9445-929DD5264A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12D042D-FD0B-4DA6-AB0A-7EE00E4F7865}">
      <dgm:prSet phldrT="[Text]" phldr="1"/>
      <dgm:spPr/>
      <dgm:t>
        <a:bodyPr/>
        <a:lstStyle/>
        <a:p>
          <a:endParaRPr lang="en-US" dirty="0"/>
        </a:p>
      </dgm:t>
    </dgm:pt>
    <dgm:pt modelId="{1C0F4980-EB92-4778-BF6C-721751B9BF5B}" type="parTrans" cxnId="{1F1A6699-D497-4409-8731-AF7AB19A1302}">
      <dgm:prSet/>
      <dgm:spPr/>
      <dgm:t>
        <a:bodyPr/>
        <a:lstStyle/>
        <a:p>
          <a:endParaRPr lang="en-US"/>
        </a:p>
      </dgm:t>
    </dgm:pt>
    <dgm:pt modelId="{0BF776D9-BE29-4A6B-B5C7-41840C7E770C}" type="sibTrans" cxnId="{1F1A6699-D497-4409-8731-AF7AB19A1302}">
      <dgm:prSet/>
      <dgm:spPr/>
      <dgm:t>
        <a:bodyPr/>
        <a:lstStyle/>
        <a:p>
          <a:endParaRPr lang="en-US"/>
        </a:p>
      </dgm:t>
    </dgm:pt>
    <dgm:pt modelId="{70B548D0-2995-417D-B846-958997277049}">
      <dgm:prSet phldrT="[Text]" phldr="1"/>
      <dgm:spPr/>
      <dgm:t>
        <a:bodyPr/>
        <a:lstStyle/>
        <a:p>
          <a:endParaRPr lang="en-US" dirty="0"/>
        </a:p>
      </dgm:t>
    </dgm:pt>
    <dgm:pt modelId="{7EF5ADC5-5355-418C-A690-F674D76A30CE}" type="parTrans" cxnId="{FF5B9039-3418-4E81-8F64-57B55805CDBF}">
      <dgm:prSet/>
      <dgm:spPr/>
      <dgm:t>
        <a:bodyPr/>
        <a:lstStyle/>
        <a:p>
          <a:endParaRPr lang="en-US"/>
        </a:p>
      </dgm:t>
    </dgm:pt>
    <dgm:pt modelId="{F8E1A280-4DB8-400E-926F-7CE7B78B24F0}" type="sibTrans" cxnId="{FF5B9039-3418-4E81-8F64-57B55805CDBF}">
      <dgm:prSet/>
      <dgm:spPr/>
      <dgm:t>
        <a:bodyPr/>
        <a:lstStyle/>
        <a:p>
          <a:endParaRPr lang="en-US"/>
        </a:p>
      </dgm:t>
    </dgm:pt>
    <dgm:pt modelId="{A064D29B-F091-4E00-A935-69F15A0110F9}">
      <dgm:prSet phldrT="[Text]" phldr="1"/>
      <dgm:spPr/>
      <dgm:t>
        <a:bodyPr/>
        <a:lstStyle/>
        <a:p>
          <a:endParaRPr lang="en-US" dirty="0"/>
        </a:p>
      </dgm:t>
    </dgm:pt>
    <dgm:pt modelId="{C41CD8A7-5E6B-4491-AA4B-4DD024F70C48}" type="parTrans" cxnId="{FED4071D-00A8-48C1-B704-9DAEAB617340}">
      <dgm:prSet/>
      <dgm:spPr/>
      <dgm:t>
        <a:bodyPr/>
        <a:lstStyle/>
        <a:p>
          <a:endParaRPr lang="en-US"/>
        </a:p>
      </dgm:t>
    </dgm:pt>
    <dgm:pt modelId="{53AA8BA1-FD6B-4C55-ACE3-6FF6283B9003}" type="sibTrans" cxnId="{FED4071D-00A8-48C1-B704-9DAEAB617340}">
      <dgm:prSet/>
      <dgm:spPr/>
      <dgm:t>
        <a:bodyPr/>
        <a:lstStyle/>
        <a:p>
          <a:endParaRPr lang="en-US"/>
        </a:p>
      </dgm:t>
    </dgm:pt>
    <dgm:pt modelId="{349090DF-81FF-42F9-AF62-D032A26275FE}">
      <dgm:prSet phldrT="[Text]" phldr="1"/>
      <dgm:spPr/>
      <dgm:t>
        <a:bodyPr/>
        <a:lstStyle/>
        <a:p>
          <a:endParaRPr lang="en-US" dirty="0"/>
        </a:p>
      </dgm:t>
    </dgm:pt>
    <dgm:pt modelId="{06B65442-1CD0-4AA2-A628-6FCB3E7FCBDF}" type="parTrans" cxnId="{388DCD70-7428-4FFF-853A-4AA5C7ADD7EF}">
      <dgm:prSet/>
      <dgm:spPr/>
      <dgm:t>
        <a:bodyPr/>
        <a:lstStyle/>
        <a:p>
          <a:endParaRPr lang="en-US"/>
        </a:p>
      </dgm:t>
    </dgm:pt>
    <dgm:pt modelId="{32272477-1A16-425A-B38B-BA2CAADD66F4}" type="sibTrans" cxnId="{388DCD70-7428-4FFF-853A-4AA5C7ADD7EF}">
      <dgm:prSet/>
      <dgm:spPr/>
      <dgm:t>
        <a:bodyPr/>
        <a:lstStyle/>
        <a:p>
          <a:endParaRPr lang="en-US"/>
        </a:p>
      </dgm:t>
    </dgm:pt>
    <dgm:pt modelId="{F3428BB2-81DB-42B2-A276-DF9E31FAB810}">
      <dgm:prSet phldrT="[Text]" phldr="1"/>
      <dgm:spPr/>
      <dgm:t>
        <a:bodyPr/>
        <a:lstStyle/>
        <a:p>
          <a:endParaRPr lang="en-US" dirty="0"/>
        </a:p>
      </dgm:t>
    </dgm:pt>
    <dgm:pt modelId="{68752180-7B2C-427D-907F-BC1C4AA1AEAC}" type="parTrans" cxnId="{AC6C0732-20B2-4C66-AA67-FE69909CB264}">
      <dgm:prSet/>
      <dgm:spPr/>
      <dgm:t>
        <a:bodyPr/>
        <a:lstStyle/>
        <a:p>
          <a:endParaRPr lang="en-US"/>
        </a:p>
      </dgm:t>
    </dgm:pt>
    <dgm:pt modelId="{28E37F1E-F116-4869-A2D1-F26B8040ED12}" type="sibTrans" cxnId="{AC6C0732-20B2-4C66-AA67-FE69909CB264}">
      <dgm:prSet/>
      <dgm:spPr/>
      <dgm:t>
        <a:bodyPr/>
        <a:lstStyle/>
        <a:p>
          <a:endParaRPr lang="en-US"/>
        </a:p>
      </dgm:t>
    </dgm:pt>
    <dgm:pt modelId="{C21FD888-20C3-4E35-95E6-32A7E145C601}" type="pres">
      <dgm:prSet presAssocID="{BB6A9A96-31F5-423F-9445-929DD5264A0E}" presName="diagram" presStyleCnt="0">
        <dgm:presLayoutVars>
          <dgm:dir/>
          <dgm:resizeHandles val="exact"/>
        </dgm:presLayoutVars>
      </dgm:prSet>
      <dgm:spPr/>
    </dgm:pt>
    <dgm:pt modelId="{9EC5EA2F-4B4C-4EC0-9DC4-7944737B82E7}" type="pres">
      <dgm:prSet presAssocID="{612D042D-FD0B-4DA6-AB0A-7EE00E4F7865}" presName="node" presStyleLbl="node1" presStyleIdx="0" presStyleCnt="5">
        <dgm:presLayoutVars>
          <dgm:bulletEnabled val="1"/>
        </dgm:presLayoutVars>
      </dgm:prSet>
      <dgm:spPr/>
    </dgm:pt>
    <dgm:pt modelId="{068E5F92-1697-46A1-BBA9-C29F19FEF9D3}" type="pres">
      <dgm:prSet presAssocID="{0BF776D9-BE29-4A6B-B5C7-41840C7E770C}" presName="sibTrans" presStyleCnt="0"/>
      <dgm:spPr/>
    </dgm:pt>
    <dgm:pt modelId="{D148862A-3139-43B3-8D16-7D10D4B6AF81}" type="pres">
      <dgm:prSet presAssocID="{70B548D0-2995-417D-B846-958997277049}" presName="node" presStyleLbl="node1" presStyleIdx="1" presStyleCnt="5">
        <dgm:presLayoutVars>
          <dgm:bulletEnabled val="1"/>
        </dgm:presLayoutVars>
      </dgm:prSet>
      <dgm:spPr/>
    </dgm:pt>
    <dgm:pt modelId="{A48FE90A-E650-490E-84C3-D150AA80E3DE}" type="pres">
      <dgm:prSet presAssocID="{F8E1A280-4DB8-400E-926F-7CE7B78B24F0}" presName="sibTrans" presStyleCnt="0"/>
      <dgm:spPr/>
    </dgm:pt>
    <dgm:pt modelId="{F1AF8784-4E14-4CC5-A28F-9C04C0776577}" type="pres">
      <dgm:prSet presAssocID="{A064D29B-F091-4E00-A935-69F15A0110F9}" presName="node" presStyleLbl="node1" presStyleIdx="2" presStyleCnt="5">
        <dgm:presLayoutVars>
          <dgm:bulletEnabled val="1"/>
        </dgm:presLayoutVars>
      </dgm:prSet>
      <dgm:spPr/>
    </dgm:pt>
    <dgm:pt modelId="{CA91DE7B-3134-41AD-9AF0-2D1ACF4A3773}" type="pres">
      <dgm:prSet presAssocID="{53AA8BA1-FD6B-4C55-ACE3-6FF6283B9003}" presName="sibTrans" presStyleCnt="0"/>
      <dgm:spPr/>
    </dgm:pt>
    <dgm:pt modelId="{674F0C6B-1B1F-4AC4-9C0E-AE782E9A4563}" type="pres">
      <dgm:prSet presAssocID="{349090DF-81FF-42F9-AF62-D032A26275FE}" presName="node" presStyleLbl="node1" presStyleIdx="3" presStyleCnt="5">
        <dgm:presLayoutVars>
          <dgm:bulletEnabled val="1"/>
        </dgm:presLayoutVars>
      </dgm:prSet>
      <dgm:spPr/>
    </dgm:pt>
    <dgm:pt modelId="{B368DC2C-A72D-4C4C-9C5F-93B2DF5A2C15}" type="pres">
      <dgm:prSet presAssocID="{32272477-1A16-425A-B38B-BA2CAADD66F4}" presName="sibTrans" presStyleCnt="0"/>
      <dgm:spPr/>
    </dgm:pt>
    <dgm:pt modelId="{9FDE965F-4A4B-468D-BDF2-CE3DD0D7FA2B}" type="pres">
      <dgm:prSet presAssocID="{F3428BB2-81DB-42B2-A276-DF9E31FAB810}" presName="node" presStyleLbl="node1" presStyleIdx="4" presStyleCnt="5">
        <dgm:presLayoutVars>
          <dgm:bulletEnabled val="1"/>
        </dgm:presLayoutVars>
      </dgm:prSet>
      <dgm:spPr/>
    </dgm:pt>
  </dgm:ptLst>
  <dgm:cxnLst>
    <dgm:cxn modelId="{FED4071D-00A8-48C1-B704-9DAEAB617340}" srcId="{BB6A9A96-31F5-423F-9445-929DD5264A0E}" destId="{A064D29B-F091-4E00-A935-69F15A0110F9}" srcOrd="2" destOrd="0" parTransId="{C41CD8A7-5E6B-4491-AA4B-4DD024F70C48}" sibTransId="{53AA8BA1-FD6B-4C55-ACE3-6FF6283B9003}"/>
    <dgm:cxn modelId="{F487A526-C674-46AC-8475-355297E3D2F6}" type="presOf" srcId="{612D042D-FD0B-4DA6-AB0A-7EE00E4F7865}" destId="{9EC5EA2F-4B4C-4EC0-9DC4-7944737B82E7}" srcOrd="0" destOrd="0" presId="urn:microsoft.com/office/officeart/2005/8/layout/default"/>
    <dgm:cxn modelId="{AC6C0732-20B2-4C66-AA67-FE69909CB264}" srcId="{BB6A9A96-31F5-423F-9445-929DD5264A0E}" destId="{F3428BB2-81DB-42B2-A276-DF9E31FAB810}" srcOrd="4" destOrd="0" parTransId="{68752180-7B2C-427D-907F-BC1C4AA1AEAC}" sibTransId="{28E37F1E-F116-4869-A2D1-F26B8040ED12}"/>
    <dgm:cxn modelId="{FAAD0638-494A-4832-9643-7F35BF35021B}" type="presOf" srcId="{BB6A9A96-31F5-423F-9445-929DD5264A0E}" destId="{C21FD888-20C3-4E35-95E6-32A7E145C601}" srcOrd="0" destOrd="0" presId="urn:microsoft.com/office/officeart/2005/8/layout/default"/>
    <dgm:cxn modelId="{FF5B9039-3418-4E81-8F64-57B55805CDBF}" srcId="{BB6A9A96-31F5-423F-9445-929DD5264A0E}" destId="{70B548D0-2995-417D-B846-958997277049}" srcOrd="1" destOrd="0" parTransId="{7EF5ADC5-5355-418C-A690-F674D76A30CE}" sibTransId="{F8E1A280-4DB8-400E-926F-7CE7B78B24F0}"/>
    <dgm:cxn modelId="{FA21715D-A43C-4B84-B5B4-8B21B27BD68A}" type="presOf" srcId="{F3428BB2-81DB-42B2-A276-DF9E31FAB810}" destId="{9FDE965F-4A4B-468D-BDF2-CE3DD0D7FA2B}" srcOrd="0" destOrd="0" presId="urn:microsoft.com/office/officeart/2005/8/layout/default"/>
    <dgm:cxn modelId="{48DC055F-0988-409F-B0D9-36ADB05AB84E}" type="presOf" srcId="{349090DF-81FF-42F9-AF62-D032A26275FE}" destId="{674F0C6B-1B1F-4AC4-9C0E-AE782E9A4563}" srcOrd="0" destOrd="0" presId="urn:microsoft.com/office/officeart/2005/8/layout/default"/>
    <dgm:cxn modelId="{B35A4449-6B26-4F77-BD03-38174A02FC65}" type="presOf" srcId="{70B548D0-2995-417D-B846-958997277049}" destId="{D148862A-3139-43B3-8D16-7D10D4B6AF81}" srcOrd="0" destOrd="0" presId="urn:microsoft.com/office/officeart/2005/8/layout/default"/>
    <dgm:cxn modelId="{388DCD70-7428-4FFF-853A-4AA5C7ADD7EF}" srcId="{BB6A9A96-31F5-423F-9445-929DD5264A0E}" destId="{349090DF-81FF-42F9-AF62-D032A26275FE}" srcOrd="3" destOrd="0" parTransId="{06B65442-1CD0-4AA2-A628-6FCB3E7FCBDF}" sibTransId="{32272477-1A16-425A-B38B-BA2CAADD66F4}"/>
    <dgm:cxn modelId="{1F1A6699-D497-4409-8731-AF7AB19A1302}" srcId="{BB6A9A96-31F5-423F-9445-929DD5264A0E}" destId="{612D042D-FD0B-4DA6-AB0A-7EE00E4F7865}" srcOrd="0" destOrd="0" parTransId="{1C0F4980-EB92-4778-BF6C-721751B9BF5B}" sibTransId="{0BF776D9-BE29-4A6B-B5C7-41840C7E770C}"/>
    <dgm:cxn modelId="{BFB4CFB2-D258-44A6-839E-9A4D76604A07}" type="presOf" srcId="{A064D29B-F091-4E00-A935-69F15A0110F9}" destId="{F1AF8784-4E14-4CC5-A28F-9C04C0776577}" srcOrd="0" destOrd="0" presId="urn:microsoft.com/office/officeart/2005/8/layout/default"/>
    <dgm:cxn modelId="{1F0AAB0C-BA10-42F6-B2EE-522AD88EC542}" type="presParOf" srcId="{C21FD888-20C3-4E35-95E6-32A7E145C601}" destId="{9EC5EA2F-4B4C-4EC0-9DC4-7944737B82E7}" srcOrd="0" destOrd="0" presId="urn:microsoft.com/office/officeart/2005/8/layout/default"/>
    <dgm:cxn modelId="{B9853126-4B64-4EEE-B179-8ACE9652E8C9}" type="presParOf" srcId="{C21FD888-20C3-4E35-95E6-32A7E145C601}" destId="{068E5F92-1697-46A1-BBA9-C29F19FEF9D3}" srcOrd="1" destOrd="0" presId="urn:microsoft.com/office/officeart/2005/8/layout/default"/>
    <dgm:cxn modelId="{6D2477C5-84DF-40DC-B968-93EDD2E89CFE}" type="presParOf" srcId="{C21FD888-20C3-4E35-95E6-32A7E145C601}" destId="{D148862A-3139-43B3-8D16-7D10D4B6AF81}" srcOrd="2" destOrd="0" presId="urn:microsoft.com/office/officeart/2005/8/layout/default"/>
    <dgm:cxn modelId="{13C315AF-F110-4236-9E90-B71D4BB0B954}" type="presParOf" srcId="{C21FD888-20C3-4E35-95E6-32A7E145C601}" destId="{A48FE90A-E650-490E-84C3-D150AA80E3DE}" srcOrd="3" destOrd="0" presId="urn:microsoft.com/office/officeart/2005/8/layout/default"/>
    <dgm:cxn modelId="{2F632489-7826-439D-A1FF-BBAD2D630724}" type="presParOf" srcId="{C21FD888-20C3-4E35-95E6-32A7E145C601}" destId="{F1AF8784-4E14-4CC5-A28F-9C04C0776577}" srcOrd="4" destOrd="0" presId="urn:microsoft.com/office/officeart/2005/8/layout/default"/>
    <dgm:cxn modelId="{1D74E140-27CB-428F-90CB-2A59AD7485B3}" type="presParOf" srcId="{C21FD888-20C3-4E35-95E6-32A7E145C601}" destId="{CA91DE7B-3134-41AD-9AF0-2D1ACF4A3773}" srcOrd="5" destOrd="0" presId="urn:microsoft.com/office/officeart/2005/8/layout/default"/>
    <dgm:cxn modelId="{4EB91F3E-8168-4D14-B8AF-D1EF12561ACB}" type="presParOf" srcId="{C21FD888-20C3-4E35-95E6-32A7E145C601}" destId="{674F0C6B-1B1F-4AC4-9C0E-AE782E9A4563}" srcOrd="6" destOrd="0" presId="urn:microsoft.com/office/officeart/2005/8/layout/default"/>
    <dgm:cxn modelId="{A19E0BB3-B425-4733-95C2-31E5B38B74CB}" type="presParOf" srcId="{C21FD888-20C3-4E35-95E6-32A7E145C601}" destId="{B368DC2C-A72D-4C4C-9C5F-93B2DF5A2C15}" srcOrd="7" destOrd="0" presId="urn:microsoft.com/office/officeart/2005/8/layout/default"/>
    <dgm:cxn modelId="{148A4C5F-C477-4219-AFA1-081C509304A3}" type="presParOf" srcId="{C21FD888-20C3-4E35-95E6-32A7E145C601}" destId="{9FDE965F-4A4B-468D-BDF2-CE3DD0D7FA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F93DB-B044-4BC7-9EE3-8D0EFE4C76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0A3DD3A-81B3-4E12-80D9-EB6B4B3E3856}">
      <dgm:prSet phldrT="[Text]" phldr="1"/>
      <dgm:spPr/>
      <dgm:t>
        <a:bodyPr/>
        <a:lstStyle/>
        <a:p>
          <a:endParaRPr lang="en-US" dirty="0"/>
        </a:p>
      </dgm:t>
    </dgm:pt>
    <dgm:pt modelId="{08247E44-105C-423C-9F0E-60E61512480C}" type="parTrans" cxnId="{03DCD84C-2D7E-4F17-BB6E-1AEB6B367511}">
      <dgm:prSet/>
      <dgm:spPr/>
      <dgm:t>
        <a:bodyPr/>
        <a:lstStyle/>
        <a:p>
          <a:endParaRPr lang="en-US"/>
        </a:p>
      </dgm:t>
    </dgm:pt>
    <dgm:pt modelId="{966BFAF7-91CE-4F6E-A7BF-50167B2F3DE9}" type="sibTrans" cxnId="{03DCD84C-2D7E-4F17-BB6E-1AEB6B367511}">
      <dgm:prSet/>
      <dgm:spPr/>
      <dgm:t>
        <a:bodyPr/>
        <a:lstStyle/>
        <a:p>
          <a:endParaRPr lang="en-US"/>
        </a:p>
      </dgm:t>
    </dgm:pt>
    <dgm:pt modelId="{EE47915C-8CE0-4F09-8D21-38A94B8C740A}">
      <dgm:prSet phldrT="[Text]" phldr="1"/>
      <dgm:spPr/>
      <dgm:t>
        <a:bodyPr/>
        <a:lstStyle/>
        <a:p>
          <a:endParaRPr lang="en-US" dirty="0"/>
        </a:p>
      </dgm:t>
    </dgm:pt>
    <dgm:pt modelId="{00E3785F-7404-4A76-8878-7C1256065710}" type="parTrans" cxnId="{0A82F056-AACE-4B8A-88CC-7E22F6465577}">
      <dgm:prSet/>
      <dgm:spPr/>
      <dgm:t>
        <a:bodyPr/>
        <a:lstStyle/>
        <a:p>
          <a:endParaRPr lang="en-US"/>
        </a:p>
      </dgm:t>
    </dgm:pt>
    <dgm:pt modelId="{2AE55C81-9D1D-4958-9F0A-C819DCE1EAD0}" type="sibTrans" cxnId="{0A82F056-AACE-4B8A-88CC-7E22F6465577}">
      <dgm:prSet/>
      <dgm:spPr/>
      <dgm:t>
        <a:bodyPr/>
        <a:lstStyle/>
        <a:p>
          <a:endParaRPr lang="en-US"/>
        </a:p>
      </dgm:t>
    </dgm:pt>
    <dgm:pt modelId="{CECE2F90-B67D-4065-99F5-0BCF4912DB2E}">
      <dgm:prSet phldrT="[Text]" phldr="1"/>
      <dgm:spPr/>
      <dgm:t>
        <a:bodyPr/>
        <a:lstStyle/>
        <a:p>
          <a:endParaRPr lang="en-US" dirty="0"/>
        </a:p>
      </dgm:t>
    </dgm:pt>
    <dgm:pt modelId="{50B0A370-A7FB-4F46-B29A-927669A6E9EE}" type="parTrans" cxnId="{8D74B8F1-EC0D-450D-9B8B-16A84E850D3C}">
      <dgm:prSet/>
      <dgm:spPr/>
      <dgm:t>
        <a:bodyPr/>
        <a:lstStyle/>
        <a:p>
          <a:endParaRPr lang="en-US"/>
        </a:p>
      </dgm:t>
    </dgm:pt>
    <dgm:pt modelId="{34904F23-FC88-4567-AB39-CA1804DC1D8C}" type="sibTrans" cxnId="{8D74B8F1-EC0D-450D-9B8B-16A84E850D3C}">
      <dgm:prSet/>
      <dgm:spPr/>
      <dgm:t>
        <a:bodyPr/>
        <a:lstStyle/>
        <a:p>
          <a:endParaRPr lang="en-US"/>
        </a:p>
      </dgm:t>
    </dgm:pt>
    <dgm:pt modelId="{BD69FA69-908D-4CA7-851F-8C8AAFB4C89E}">
      <dgm:prSet phldrT="[Text]" phldr="1"/>
      <dgm:spPr/>
      <dgm:t>
        <a:bodyPr/>
        <a:lstStyle/>
        <a:p>
          <a:endParaRPr lang="en-US" dirty="0"/>
        </a:p>
      </dgm:t>
    </dgm:pt>
    <dgm:pt modelId="{9F93CF47-03BB-42D2-AF3F-96AE8686BEC2}" type="parTrans" cxnId="{56EDC1E7-675E-4869-8EE2-117B470ADC74}">
      <dgm:prSet/>
      <dgm:spPr/>
      <dgm:t>
        <a:bodyPr/>
        <a:lstStyle/>
        <a:p>
          <a:endParaRPr lang="en-US"/>
        </a:p>
      </dgm:t>
    </dgm:pt>
    <dgm:pt modelId="{4337D90E-F2D9-4053-961F-E2502677C281}" type="sibTrans" cxnId="{56EDC1E7-675E-4869-8EE2-117B470ADC74}">
      <dgm:prSet/>
      <dgm:spPr/>
      <dgm:t>
        <a:bodyPr/>
        <a:lstStyle/>
        <a:p>
          <a:endParaRPr lang="en-US"/>
        </a:p>
      </dgm:t>
    </dgm:pt>
    <dgm:pt modelId="{DCE5A028-E706-4E86-96AF-2A6BD0799463}">
      <dgm:prSet phldrT="[Text]" phldr="1"/>
      <dgm:spPr/>
      <dgm:t>
        <a:bodyPr/>
        <a:lstStyle/>
        <a:p>
          <a:endParaRPr lang="en-US" dirty="0"/>
        </a:p>
      </dgm:t>
    </dgm:pt>
    <dgm:pt modelId="{1DFF9F39-1B78-4752-9184-605078C3CC6C}" type="parTrans" cxnId="{68C979DF-DCDD-4213-9B04-07EF6B916AA9}">
      <dgm:prSet/>
      <dgm:spPr/>
      <dgm:t>
        <a:bodyPr/>
        <a:lstStyle/>
        <a:p>
          <a:endParaRPr lang="en-US"/>
        </a:p>
      </dgm:t>
    </dgm:pt>
    <dgm:pt modelId="{27FEBC8A-ABF7-4A55-978A-E7A72344F27F}" type="sibTrans" cxnId="{68C979DF-DCDD-4213-9B04-07EF6B916AA9}">
      <dgm:prSet/>
      <dgm:spPr/>
      <dgm:t>
        <a:bodyPr/>
        <a:lstStyle/>
        <a:p>
          <a:endParaRPr lang="en-US"/>
        </a:p>
      </dgm:t>
    </dgm:pt>
    <dgm:pt modelId="{4477ACD1-C370-4597-842C-54F2EA4D569D}" type="pres">
      <dgm:prSet presAssocID="{65FF93DB-B044-4BC7-9EE3-8D0EFE4C7638}" presName="diagram" presStyleCnt="0">
        <dgm:presLayoutVars>
          <dgm:dir/>
          <dgm:resizeHandles val="exact"/>
        </dgm:presLayoutVars>
      </dgm:prSet>
      <dgm:spPr/>
    </dgm:pt>
    <dgm:pt modelId="{B7CFF28E-83F9-44E8-982D-6858655EE254}" type="pres">
      <dgm:prSet presAssocID="{20A3DD3A-81B3-4E12-80D9-EB6B4B3E3856}" presName="node" presStyleLbl="node1" presStyleIdx="0" presStyleCnt="5">
        <dgm:presLayoutVars>
          <dgm:bulletEnabled val="1"/>
        </dgm:presLayoutVars>
      </dgm:prSet>
      <dgm:spPr/>
    </dgm:pt>
    <dgm:pt modelId="{A41E76EB-F685-4963-A696-24811C19262C}" type="pres">
      <dgm:prSet presAssocID="{966BFAF7-91CE-4F6E-A7BF-50167B2F3DE9}" presName="sibTrans" presStyleCnt="0"/>
      <dgm:spPr/>
    </dgm:pt>
    <dgm:pt modelId="{AF578EE4-21F9-4A41-97F4-8982767C4FBD}" type="pres">
      <dgm:prSet presAssocID="{EE47915C-8CE0-4F09-8D21-38A94B8C740A}" presName="node" presStyleLbl="node1" presStyleIdx="1" presStyleCnt="5">
        <dgm:presLayoutVars>
          <dgm:bulletEnabled val="1"/>
        </dgm:presLayoutVars>
      </dgm:prSet>
      <dgm:spPr/>
    </dgm:pt>
    <dgm:pt modelId="{CBA62C7C-8581-4838-8F8F-352FFE037829}" type="pres">
      <dgm:prSet presAssocID="{2AE55C81-9D1D-4958-9F0A-C819DCE1EAD0}" presName="sibTrans" presStyleCnt="0"/>
      <dgm:spPr/>
    </dgm:pt>
    <dgm:pt modelId="{4242335D-09D3-4EF1-9DD0-54CD51D27684}" type="pres">
      <dgm:prSet presAssocID="{CECE2F90-B67D-4065-99F5-0BCF4912DB2E}" presName="node" presStyleLbl="node1" presStyleIdx="2" presStyleCnt="5">
        <dgm:presLayoutVars>
          <dgm:bulletEnabled val="1"/>
        </dgm:presLayoutVars>
      </dgm:prSet>
      <dgm:spPr/>
    </dgm:pt>
    <dgm:pt modelId="{68DA1115-EF69-4651-82AD-16A6F06984F8}" type="pres">
      <dgm:prSet presAssocID="{34904F23-FC88-4567-AB39-CA1804DC1D8C}" presName="sibTrans" presStyleCnt="0"/>
      <dgm:spPr/>
    </dgm:pt>
    <dgm:pt modelId="{94334608-A1B5-4B92-99E7-29C1600858B4}" type="pres">
      <dgm:prSet presAssocID="{BD69FA69-908D-4CA7-851F-8C8AAFB4C89E}" presName="node" presStyleLbl="node1" presStyleIdx="3" presStyleCnt="5">
        <dgm:presLayoutVars>
          <dgm:bulletEnabled val="1"/>
        </dgm:presLayoutVars>
      </dgm:prSet>
      <dgm:spPr/>
    </dgm:pt>
    <dgm:pt modelId="{39822ECA-2662-43ED-BED4-FA5EC1C653E8}" type="pres">
      <dgm:prSet presAssocID="{4337D90E-F2D9-4053-961F-E2502677C281}" presName="sibTrans" presStyleCnt="0"/>
      <dgm:spPr/>
    </dgm:pt>
    <dgm:pt modelId="{9355DB20-EE97-45FE-8AF2-9848285A3872}" type="pres">
      <dgm:prSet presAssocID="{DCE5A028-E706-4E86-96AF-2A6BD0799463}" presName="node" presStyleLbl="node1" presStyleIdx="4" presStyleCnt="5">
        <dgm:presLayoutVars>
          <dgm:bulletEnabled val="1"/>
        </dgm:presLayoutVars>
      </dgm:prSet>
      <dgm:spPr/>
    </dgm:pt>
  </dgm:ptLst>
  <dgm:cxnLst>
    <dgm:cxn modelId="{61883F10-672E-4E70-9157-335C11F58FFA}" type="presOf" srcId="{CECE2F90-B67D-4065-99F5-0BCF4912DB2E}" destId="{4242335D-09D3-4EF1-9DD0-54CD51D27684}" srcOrd="0" destOrd="0" presId="urn:microsoft.com/office/officeart/2005/8/layout/default"/>
    <dgm:cxn modelId="{C705531B-F451-4FC3-B7C6-575B8A360088}" type="presOf" srcId="{DCE5A028-E706-4E86-96AF-2A6BD0799463}" destId="{9355DB20-EE97-45FE-8AF2-9848285A3872}" srcOrd="0" destOrd="0" presId="urn:microsoft.com/office/officeart/2005/8/layout/default"/>
    <dgm:cxn modelId="{03DCD84C-2D7E-4F17-BB6E-1AEB6B367511}" srcId="{65FF93DB-B044-4BC7-9EE3-8D0EFE4C7638}" destId="{20A3DD3A-81B3-4E12-80D9-EB6B4B3E3856}" srcOrd="0" destOrd="0" parTransId="{08247E44-105C-423C-9F0E-60E61512480C}" sibTransId="{966BFAF7-91CE-4F6E-A7BF-50167B2F3DE9}"/>
    <dgm:cxn modelId="{0A82F056-AACE-4B8A-88CC-7E22F6465577}" srcId="{65FF93DB-B044-4BC7-9EE3-8D0EFE4C7638}" destId="{EE47915C-8CE0-4F09-8D21-38A94B8C740A}" srcOrd="1" destOrd="0" parTransId="{00E3785F-7404-4A76-8878-7C1256065710}" sibTransId="{2AE55C81-9D1D-4958-9F0A-C819DCE1EAD0}"/>
    <dgm:cxn modelId="{2A05217D-F661-489A-94C4-1BC591588B3C}" type="presOf" srcId="{BD69FA69-908D-4CA7-851F-8C8AAFB4C89E}" destId="{94334608-A1B5-4B92-99E7-29C1600858B4}" srcOrd="0" destOrd="0" presId="urn:microsoft.com/office/officeart/2005/8/layout/default"/>
    <dgm:cxn modelId="{C118ADB0-F4AB-442A-8707-C2DC153F4998}" type="presOf" srcId="{20A3DD3A-81B3-4E12-80D9-EB6B4B3E3856}" destId="{B7CFF28E-83F9-44E8-982D-6858655EE254}" srcOrd="0" destOrd="0" presId="urn:microsoft.com/office/officeart/2005/8/layout/default"/>
    <dgm:cxn modelId="{A85E35D5-4EE0-4E6E-9E6F-1409AE7ECCD1}" type="presOf" srcId="{EE47915C-8CE0-4F09-8D21-38A94B8C740A}" destId="{AF578EE4-21F9-4A41-97F4-8982767C4FBD}" srcOrd="0" destOrd="0" presId="urn:microsoft.com/office/officeart/2005/8/layout/default"/>
    <dgm:cxn modelId="{68C979DF-DCDD-4213-9B04-07EF6B916AA9}" srcId="{65FF93DB-B044-4BC7-9EE3-8D0EFE4C7638}" destId="{DCE5A028-E706-4E86-96AF-2A6BD0799463}" srcOrd="4" destOrd="0" parTransId="{1DFF9F39-1B78-4752-9184-605078C3CC6C}" sibTransId="{27FEBC8A-ABF7-4A55-978A-E7A72344F27F}"/>
    <dgm:cxn modelId="{93B26EE4-9A38-4E96-A536-BFAADF51FF7A}" type="presOf" srcId="{65FF93DB-B044-4BC7-9EE3-8D0EFE4C7638}" destId="{4477ACD1-C370-4597-842C-54F2EA4D569D}" srcOrd="0" destOrd="0" presId="urn:microsoft.com/office/officeart/2005/8/layout/default"/>
    <dgm:cxn modelId="{56EDC1E7-675E-4869-8EE2-117B470ADC74}" srcId="{65FF93DB-B044-4BC7-9EE3-8D0EFE4C7638}" destId="{BD69FA69-908D-4CA7-851F-8C8AAFB4C89E}" srcOrd="3" destOrd="0" parTransId="{9F93CF47-03BB-42D2-AF3F-96AE8686BEC2}" sibTransId="{4337D90E-F2D9-4053-961F-E2502677C281}"/>
    <dgm:cxn modelId="{8D74B8F1-EC0D-450D-9B8B-16A84E850D3C}" srcId="{65FF93DB-B044-4BC7-9EE3-8D0EFE4C7638}" destId="{CECE2F90-B67D-4065-99F5-0BCF4912DB2E}" srcOrd="2" destOrd="0" parTransId="{50B0A370-A7FB-4F46-B29A-927669A6E9EE}" sibTransId="{34904F23-FC88-4567-AB39-CA1804DC1D8C}"/>
    <dgm:cxn modelId="{84754DA4-F126-454D-9E0A-C9D82AB3AFDA}" type="presParOf" srcId="{4477ACD1-C370-4597-842C-54F2EA4D569D}" destId="{B7CFF28E-83F9-44E8-982D-6858655EE254}" srcOrd="0" destOrd="0" presId="urn:microsoft.com/office/officeart/2005/8/layout/default"/>
    <dgm:cxn modelId="{82288A42-D906-4240-961C-D03AD0B59713}" type="presParOf" srcId="{4477ACD1-C370-4597-842C-54F2EA4D569D}" destId="{A41E76EB-F685-4963-A696-24811C19262C}" srcOrd="1" destOrd="0" presId="urn:microsoft.com/office/officeart/2005/8/layout/default"/>
    <dgm:cxn modelId="{58941085-CA40-4BF0-AAFD-F69C871EEC3E}" type="presParOf" srcId="{4477ACD1-C370-4597-842C-54F2EA4D569D}" destId="{AF578EE4-21F9-4A41-97F4-8982767C4FBD}" srcOrd="2" destOrd="0" presId="urn:microsoft.com/office/officeart/2005/8/layout/default"/>
    <dgm:cxn modelId="{C8BC57B2-E7AC-4373-9A33-DC160D726505}" type="presParOf" srcId="{4477ACD1-C370-4597-842C-54F2EA4D569D}" destId="{CBA62C7C-8581-4838-8F8F-352FFE037829}" srcOrd="3" destOrd="0" presId="urn:microsoft.com/office/officeart/2005/8/layout/default"/>
    <dgm:cxn modelId="{70A80E4E-6395-42EC-8B4E-E9BBDE1F1224}" type="presParOf" srcId="{4477ACD1-C370-4597-842C-54F2EA4D569D}" destId="{4242335D-09D3-4EF1-9DD0-54CD51D27684}" srcOrd="4" destOrd="0" presId="urn:microsoft.com/office/officeart/2005/8/layout/default"/>
    <dgm:cxn modelId="{8A4D1737-B102-4F95-B016-E43C6F109659}" type="presParOf" srcId="{4477ACD1-C370-4597-842C-54F2EA4D569D}" destId="{68DA1115-EF69-4651-82AD-16A6F06984F8}" srcOrd="5" destOrd="0" presId="urn:microsoft.com/office/officeart/2005/8/layout/default"/>
    <dgm:cxn modelId="{BE209667-EE08-4E5D-ADF5-480241934551}" type="presParOf" srcId="{4477ACD1-C370-4597-842C-54F2EA4D569D}" destId="{94334608-A1B5-4B92-99E7-29C1600858B4}" srcOrd="6" destOrd="0" presId="urn:microsoft.com/office/officeart/2005/8/layout/default"/>
    <dgm:cxn modelId="{0B4F5D24-AB17-4E55-ADDD-B33956010978}" type="presParOf" srcId="{4477ACD1-C370-4597-842C-54F2EA4D569D}" destId="{39822ECA-2662-43ED-BED4-FA5EC1C653E8}" srcOrd="7" destOrd="0" presId="urn:microsoft.com/office/officeart/2005/8/layout/default"/>
    <dgm:cxn modelId="{01865FF9-33E4-46F6-8D18-4B3C050CC5E3}" type="presParOf" srcId="{4477ACD1-C370-4597-842C-54F2EA4D569D}" destId="{9355DB20-EE97-45FE-8AF2-9848285A38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FF93DB-B044-4BC7-9EE3-8D0EFE4C76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0A3DD3A-81B3-4E12-80D9-EB6B4B3E3856}">
      <dgm:prSet phldrT="[Text]" phldr="1"/>
      <dgm:spPr/>
      <dgm:t>
        <a:bodyPr/>
        <a:lstStyle/>
        <a:p>
          <a:endParaRPr lang="en-US" dirty="0"/>
        </a:p>
      </dgm:t>
    </dgm:pt>
    <dgm:pt modelId="{08247E44-105C-423C-9F0E-60E61512480C}" type="parTrans" cxnId="{03DCD84C-2D7E-4F17-BB6E-1AEB6B367511}">
      <dgm:prSet/>
      <dgm:spPr/>
      <dgm:t>
        <a:bodyPr/>
        <a:lstStyle/>
        <a:p>
          <a:endParaRPr lang="en-US"/>
        </a:p>
      </dgm:t>
    </dgm:pt>
    <dgm:pt modelId="{966BFAF7-91CE-4F6E-A7BF-50167B2F3DE9}" type="sibTrans" cxnId="{03DCD84C-2D7E-4F17-BB6E-1AEB6B367511}">
      <dgm:prSet/>
      <dgm:spPr/>
      <dgm:t>
        <a:bodyPr/>
        <a:lstStyle/>
        <a:p>
          <a:endParaRPr lang="en-US"/>
        </a:p>
      </dgm:t>
    </dgm:pt>
    <dgm:pt modelId="{EE47915C-8CE0-4F09-8D21-38A94B8C740A}">
      <dgm:prSet phldrT="[Text]" phldr="1"/>
      <dgm:spPr/>
      <dgm:t>
        <a:bodyPr/>
        <a:lstStyle/>
        <a:p>
          <a:endParaRPr lang="en-US" dirty="0"/>
        </a:p>
      </dgm:t>
    </dgm:pt>
    <dgm:pt modelId="{00E3785F-7404-4A76-8878-7C1256065710}" type="parTrans" cxnId="{0A82F056-AACE-4B8A-88CC-7E22F6465577}">
      <dgm:prSet/>
      <dgm:spPr/>
      <dgm:t>
        <a:bodyPr/>
        <a:lstStyle/>
        <a:p>
          <a:endParaRPr lang="en-US"/>
        </a:p>
      </dgm:t>
    </dgm:pt>
    <dgm:pt modelId="{2AE55C81-9D1D-4958-9F0A-C819DCE1EAD0}" type="sibTrans" cxnId="{0A82F056-AACE-4B8A-88CC-7E22F6465577}">
      <dgm:prSet/>
      <dgm:spPr/>
      <dgm:t>
        <a:bodyPr/>
        <a:lstStyle/>
        <a:p>
          <a:endParaRPr lang="en-US"/>
        </a:p>
      </dgm:t>
    </dgm:pt>
    <dgm:pt modelId="{CECE2F90-B67D-4065-99F5-0BCF4912DB2E}">
      <dgm:prSet phldrT="[Text]" phldr="1"/>
      <dgm:spPr/>
      <dgm:t>
        <a:bodyPr/>
        <a:lstStyle/>
        <a:p>
          <a:endParaRPr lang="en-US" dirty="0"/>
        </a:p>
      </dgm:t>
    </dgm:pt>
    <dgm:pt modelId="{50B0A370-A7FB-4F46-B29A-927669A6E9EE}" type="parTrans" cxnId="{8D74B8F1-EC0D-450D-9B8B-16A84E850D3C}">
      <dgm:prSet/>
      <dgm:spPr/>
      <dgm:t>
        <a:bodyPr/>
        <a:lstStyle/>
        <a:p>
          <a:endParaRPr lang="en-US"/>
        </a:p>
      </dgm:t>
    </dgm:pt>
    <dgm:pt modelId="{34904F23-FC88-4567-AB39-CA1804DC1D8C}" type="sibTrans" cxnId="{8D74B8F1-EC0D-450D-9B8B-16A84E850D3C}">
      <dgm:prSet/>
      <dgm:spPr/>
      <dgm:t>
        <a:bodyPr/>
        <a:lstStyle/>
        <a:p>
          <a:endParaRPr lang="en-US"/>
        </a:p>
      </dgm:t>
    </dgm:pt>
    <dgm:pt modelId="{BD69FA69-908D-4CA7-851F-8C8AAFB4C89E}">
      <dgm:prSet phldrT="[Text]" phldr="1"/>
      <dgm:spPr/>
      <dgm:t>
        <a:bodyPr/>
        <a:lstStyle/>
        <a:p>
          <a:endParaRPr lang="en-US" dirty="0"/>
        </a:p>
      </dgm:t>
    </dgm:pt>
    <dgm:pt modelId="{9F93CF47-03BB-42D2-AF3F-96AE8686BEC2}" type="parTrans" cxnId="{56EDC1E7-675E-4869-8EE2-117B470ADC74}">
      <dgm:prSet/>
      <dgm:spPr/>
      <dgm:t>
        <a:bodyPr/>
        <a:lstStyle/>
        <a:p>
          <a:endParaRPr lang="en-US"/>
        </a:p>
      </dgm:t>
    </dgm:pt>
    <dgm:pt modelId="{4337D90E-F2D9-4053-961F-E2502677C281}" type="sibTrans" cxnId="{56EDC1E7-675E-4869-8EE2-117B470ADC74}">
      <dgm:prSet/>
      <dgm:spPr/>
      <dgm:t>
        <a:bodyPr/>
        <a:lstStyle/>
        <a:p>
          <a:endParaRPr lang="en-US"/>
        </a:p>
      </dgm:t>
    </dgm:pt>
    <dgm:pt modelId="{DCE5A028-E706-4E86-96AF-2A6BD0799463}">
      <dgm:prSet phldrT="[Text]" phldr="1"/>
      <dgm:spPr/>
      <dgm:t>
        <a:bodyPr/>
        <a:lstStyle/>
        <a:p>
          <a:endParaRPr lang="en-US" dirty="0"/>
        </a:p>
      </dgm:t>
    </dgm:pt>
    <dgm:pt modelId="{1DFF9F39-1B78-4752-9184-605078C3CC6C}" type="parTrans" cxnId="{68C979DF-DCDD-4213-9B04-07EF6B916AA9}">
      <dgm:prSet/>
      <dgm:spPr/>
      <dgm:t>
        <a:bodyPr/>
        <a:lstStyle/>
        <a:p>
          <a:endParaRPr lang="en-US"/>
        </a:p>
      </dgm:t>
    </dgm:pt>
    <dgm:pt modelId="{27FEBC8A-ABF7-4A55-978A-E7A72344F27F}" type="sibTrans" cxnId="{68C979DF-DCDD-4213-9B04-07EF6B916AA9}">
      <dgm:prSet/>
      <dgm:spPr/>
      <dgm:t>
        <a:bodyPr/>
        <a:lstStyle/>
        <a:p>
          <a:endParaRPr lang="en-US"/>
        </a:p>
      </dgm:t>
    </dgm:pt>
    <dgm:pt modelId="{4477ACD1-C370-4597-842C-54F2EA4D569D}" type="pres">
      <dgm:prSet presAssocID="{65FF93DB-B044-4BC7-9EE3-8D0EFE4C7638}" presName="diagram" presStyleCnt="0">
        <dgm:presLayoutVars>
          <dgm:dir/>
          <dgm:resizeHandles val="exact"/>
        </dgm:presLayoutVars>
      </dgm:prSet>
      <dgm:spPr/>
    </dgm:pt>
    <dgm:pt modelId="{B7CFF28E-83F9-44E8-982D-6858655EE254}" type="pres">
      <dgm:prSet presAssocID="{20A3DD3A-81B3-4E12-80D9-EB6B4B3E3856}" presName="node" presStyleLbl="node1" presStyleIdx="0" presStyleCnt="5">
        <dgm:presLayoutVars>
          <dgm:bulletEnabled val="1"/>
        </dgm:presLayoutVars>
      </dgm:prSet>
      <dgm:spPr/>
    </dgm:pt>
    <dgm:pt modelId="{A41E76EB-F685-4963-A696-24811C19262C}" type="pres">
      <dgm:prSet presAssocID="{966BFAF7-91CE-4F6E-A7BF-50167B2F3DE9}" presName="sibTrans" presStyleCnt="0"/>
      <dgm:spPr/>
    </dgm:pt>
    <dgm:pt modelId="{AF578EE4-21F9-4A41-97F4-8982767C4FBD}" type="pres">
      <dgm:prSet presAssocID="{EE47915C-8CE0-4F09-8D21-38A94B8C740A}" presName="node" presStyleLbl="node1" presStyleIdx="1" presStyleCnt="5">
        <dgm:presLayoutVars>
          <dgm:bulletEnabled val="1"/>
        </dgm:presLayoutVars>
      </dgm:prSet>
      <dgm:spPr/>
    </dgm:pt>
    <dgm:pt modelId="{CBA62C7C-8581-4838-8F8F-352FFE037829}" type="pres">
      <dgm:prSet presAssocID="{2AE55C81-9D1D-4958-9F0A-C819DCE1EAD0}" presName="sibTrans" presStyleCnt="0"/>
      <dgm:spPr/>
    </dgm:pt>
    <dgm:pt modelId="{4242335D-09D3-4EF1-9DD0-54CD51D27684}" type="pres">
      <dgm:prSet presAssocID="{CECE2F90-B67D-4065-99F5-0BCF4912DB2E}" presName="node" presStyleLbl="node1" presStyleIdx="2" presStyleCnt="5">
        <dgm:presLayoutVars>
          <dgm:bulletEnabled val="1"/>
        </dgm:presLayoutVars>
      </dgm:prSet>
      <dgm:spPr/>
    </dgm:pt>
    <dgm:pt modelId="{68DA1115-EF69-4651-82AD-16A6F06984F8}" type="pres">
      <dgm:prSet presAssocID="{34904F23-FC88-4567-AB39-CA1804DC1D8C}" presName="sibTrans" presStyleCnt="0"/>
      <dgm:spPr/>
    </dgm:pt>
    <dgm:pt modelId="{94334608-A1B5-4B92-99E7-29C1600858B4}" type="pres">
      <dgm:prSet presAssocID="{BD69FA69-908D-4CA7-851F-8C8AAFB4C89E}" presName="node" presStyleLbl="node1" presStyleIdx="3" presStyleCnt="5">
        <dgm:presLayoutVars>
          <dgm:bulletEnabled val="1"/>
        </dgm:presLayoutVars>
      </dgm:prSet>
      <dgm:spPr/>
    </dgm:pt>
    <dgm:pt modelId="{39822ECA-2662-43ED-BED4-FA5EC1C653E8}" type="pres">
      <dgm:prSet presAssocID="{4337D90E-F2D9-4053-961F-E2502677C281}" presName="sibTrans" presStyleCnt="0"/>
      <dgm:spPr/>
    </dgm:pt>
    <dgm:pt modelId="{9355DB20-EE97-45FE-8AF2-9848285A3872}" type="pres">
      <dgm:prSet presAssocID="{DCE5A028-E706-4E86-96AF-2A6BD0799463}" presName="node" presStyleLbl="node1" presStyleIdx="4" presStyleCnt="5">
        <dgm:presLayoutVars>
          <dgm:bulletEnabled val="1"/>
        </dgm:presLayoutVars>
      </dgm:prSet>
      <dgm:spPr/>
    </dgm:pt>
  </dgm:ptLst>
  <dgm:cxnLst>
    <dgm:cxn modelId="{61883F10-672E-4E70-9157-335C11F58FFA}" type="presOf" srcId="{CECE2F90-B67D-4065-99F5-0BCF4912DB2E}" destId="{4242335D-09D3-4EF1-9DD0-54CD51D27684}" srcOrd="0" destOrd="0" presId="urn:microsoft.com/office/officeart/2005/8/layout/default"/>
    <dgm:cxn modelId="{C705531B-F451-4FC3-B7C6-575B8A360088}" type="presOf" srcId="{DCE5A028-E706-4E86-96AF-2A6BD0799463}" destId="{9355DB20-EE97-45FE-8AF2-9848285A3872}" srcOrd="0" destOrd="0" presId="urn:microsoft.com/office/officeart/2005/8/layout/default"/>
    <dgm:cxn modelId="{03DCD84C-2D7E-4F17-BB6E-1AEB6B367511}" srcId="{65FF93DB-B044-4BC7-9EE3-8D0EFE4C7638}" destId="{20A3DD3A-81B3-4E12-80D9-EB6B4B3E3856}" srcOrd="0" destOrd="0" parTransId="{08247E44-105C-423C-9F0E-60E61512480C}" sibTransId="{966BFAF7-91CE-4F6E-A7BF-50167B2F3DE9}"/>
    <dgm:cxn modelId="{0A82F056-AACE-4B8A-88CC-7E22F6465577}" srcId="{65FF93DB-B044-4BC7-9EE3-8D0EFE4C7638}" destId="{EE47915C-8CE0-4F09-8D21-38A94B8C740A}" srcOrd="1" destOrd="0" parTransId="{00E3785F-7404-4A76-8878-7C1256065710}" sibTransId="{2AE55C81-9D1D-4958-9F0A-C819DCE1EAD0}"/>
    <dgm:cxn modelId="{2A05217D-F661-489A-94C4-1BC591588B3C}" type="presOf" srcId="{BD69FA69-908D-4CA7-851F-8C8AAFB4C89E}" destId="{94334608-A1B5-4B92-99E7-29C1600858B4}" srcOrd="0" destOrd="0" presId="urn:microsoft.com/office/officeart/2005/8/layout/default"/>
    <dgm:cxn modelId="{C118ADB0-F4AB-442A-8707-C2DC153F4998}" type="presOf" srcId="{20A3DD3A-81B3-4E12-80D9-EB6B4B3E3856}" destId="{B7CFF28E-83F9-44E8-982D-6858655EE254}" srcOrd="0" destOrd="0" presId="urn:microsoft.com/office/officeart/2005/8/layout/default"/>
    <dgm:cxn modelId="{A85E35D5-4EE0-4E6E-9E6F-1409AE7ECCD1}" type="presOf" srcId="{EE47915C-8CE0-4F09-8D21-38A94B8C740A}" destId="{AF578EE4-21F9-4A41-97F4-8982767C4FBD}" srcOrd="0" destOrd="0" presId="urn:microsoft.com/office/officeart/2005/8/layout/default"/>
    <dgm:cxn modelId="{68C979DF-DCDD-4213-9B04-07EF6B916AA9}" srcId="{65FF93DB-B044-4BC7-9EE3-8D0EFE4C7638}" destId="{DCE5A028-E706-4E86-96AF-2A6BD0799463}" srcOrd="4" destOrd="0" parTransId="{1DFF9F39-1B78-4752-9184-605078C3CC6C}" sibTransId="{27FEBC8A-ABF7-4A55-978A-E7A72344F27F}"/>
    <dgm:cxn modelId="{93B26EE4-9A38-4E96-A536-BFAADF51FF7A}" type="presOf" srcId="{65FF93DB-B044-4BC7-9EE3-8D0EFE4C7638}" destId="{4477ACD1-C370-4597-842C-54F2EA4D569D}" srcOrd="0" destOrd="0" presId="urn:microsoft.com/office/officeart/2005/8/layout/default"/>
    <dgm:cxn modelId="{56EDC1E7-675E-4869-8EE2-117B470ADC74}" srcId="{65FF93DB-B044-4BC7-9EE3-8D0EFE4C7638}" destId="{BD69FA69-908D-4CA7-851F-8C8AAFB4C89E}" srcOrd="3" destOrd="0" parTransId="{9F93CF47-03BB-42D2-AF3F-96AE8686BEC2}" sibTransId="{4337D90E-F2D9-4053-961F-E2502677C281}"/>
    <dgm:cxn modelId="{8D74B8F1-EC0D-450D-9B8B-16A84E850D3C}" srcId="{65FF93DB-B044-4BC7-9EE3-8D0EFE4C7638}" destId="{CECE2F90-B67D-4065-99F5-0BCF4912DB2E}" srcOrd="2" destOrd="0" parTransId="{50B0A370-A7FB-4F46-B29A-927669A6E9EE}" sibTransId="{34904F23-FC88-4567-AB39-CA1804DC1D8C}"/>
    <dgm:cxn modelId="{84754DA4-F126-454D-9E0A-C9D82AB3AFDA}" type="presParOf" srcId="{4477ACD1-C370-4597-842C-54F2EA4D569D}" destId="{B7CFF28E-83F9-44E8-982D-6858655EE254}" srcOrd="0" destOrd="0" presId="urn:microsoft.com/office/officeart/2005/8/layout/default"/>
    <dgm:cxn modelId="{82288A42-D906-4240-961C-D03AD0B59713}" type="presParOf" srcId="{4477ACD1-C370-4597-842C-54F2EA4D569D}" destId="{A41E76EB-F685-4963-A696-24811C19262C}" srcOrd="1" destOrd="0" presId="urn:microsoft.com/office/officeart/2005/8/layout/default"/>
    <dgm:cxn modelId="{58941085-CA40-4BF0-AAFD-F69C871EEC3E}" type="presParOf" srcId="{4477ACD1-C370-4597-842C-54F2EA4D569D}" destId="{AF578EE4-21F9-4A41-97F4-8982767C4FBD}" srcOrd="2" destOrd="0" presId="urn:microsoft.com/office/officeart/2005/8/layout/default"/>
    <dgm:cxn modelId="{C8BC57B2-E7AC-4373-9A33-DC160D726505}" type="presParOf" srcId="{4477ACD1-C370-4597-842C-54F2EA4D569D}" destId="{CBA62C7C-8581-4838-8F8F-352FFE037829}" srcOrd="3" destOrd="0" presId="urn:microsoft.com/office/officeart/2005/8/layout/default"/>
    <dgm:cxn modelId="{70A80E4E-6395-42EC-8B4E-E9BBDE1F1224}" type="presParOf" srcId="{4477ACD1-C370-4597-842C-54F2EA4D569D}" destId="{4242335D-09D3-4EF1-9DD0-54CD51D27684}" srcOrd="4" destOrd="0" presId="urn:microsoft.com/office/officeart/2005/8/layout/default"/>
    <dgm:cxn modelId="{8A4D1737-B102-4F95-B016-E43C6F109659}" type="presParOf" srcId="{4477ACD1-C370-4597-842C-54F2EA4D569D}" destId="{68DA1115-EF69-4651-82AD-16A6F06984F8}" srcOrd="5" destOrd="0" presId="urn:microsoft.com/office/officeart/2005/8/layout/default"/>
    <dgm:cxn modelId="{BE209667-EE08-4E5D-ADF5-480241934551}" type="presParOf" srcId="{4477ACD1-C370-4597-842C-54F2EA4D569D}" destId="{94334608-A1B5-4B92-99E7-29C1600858B4}" srcOrd="6" destOrd="0" presId="urn:microsoft.com/office/officeart/2005/8/layout/default"/>
    <dgm:cxn modelId="{0B4F5D24-AB17-4E55-ADDD-B33956010978}" type="presParOf" srcId="{4477ACD1-C370-4597-842C-54F2EA4D569D}" destId="{39822ECA-2662-43ED-BED4-FA5EC1C653E8}" srcOrd="7" destOrd="0" presId="urn:microsoft.com/office/officeart/2005/8/layout/default"/>
    <dgm:cxn modelId="{01865FF9-33E4-46F6-8D18-4B3C050CC5E3}" type="presParOf" srcId="{4477ACD1-C370-4597-842C-54F2EA4D569D}" destId="{9355DB20-EE97-45FE-8AF2-9848285A38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EA2F-4B4C-4EC0-9DC4-7944737B82E7}">
      <dsp:nvSpPr>
        <dsp:cNvPr id="0" name=""/>
        <dsp:cNvSpPr/>
      </dsp:nvSpPr>
      <dsp:spPr>
        <a:xfrm>
          <a:off x="670091" y="1141"/>
          <a:ext cx="1829246" cy="109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670091" y="1141"/>
        <a:ext cx="1829246" cy="1097547"/>
      </dsp:txXfrm>
    </dsp:sp>
    <dsp:sp modelId="{D148862A-3139-43B3-8D16-7D10D4B6AF81}">
      <dsp:nvSpPr>
        <dsp:cNvPr id="0" name=""/>
        <dsp:cNvSpPr/>
      </dsp:nvSpPr>
      <dsp:spPr>
        <a:xfrm>
          <a:off x="2682262" y="1141"/>
          <a:ext cx="1829246" cy="109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2682262" y="1141"/>
        <a:ext cx="1829246" cy="1097547"/>
      </dsp:txXfrm>
    </dsp:sp>
    <dsp:sp modelId="{F1AF8784-4E14-4CC5-A28F-9C04C0776577}">
      <dsp:nvSpPr>
        <dsp:cNvPr id="0" name=""/>
        <dsp:cNvSpPr/>
      </dsp:nvSpPr>
      <dsp:spPr>
        <a:xfrm>
          <a:off x="670091" y="1281613"/>
          <a:ext cx="1829246" cy="109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670091" y="1281613"/>
        <a:ext cx="1829246" cy="1097547"/>
      </dsp:txXfrm>
    </dsp:sp>
    <dsp:sp modelId="{674F0C6B-1B1F-4AC4-9C0E-AE782E9A4563}">
      <dsp:nvSpPr>
        <dsp:cNvPr id="0" name=""/>
        <dsp:cNvSpPr/>
      </dsp:nvSpPr>
      <dsp:spPr>
        <a:xfrm>
          <a:off x="2682262" y="1281613"/>
          <a:ext cx="1829246" cy="109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2682262" y="1281613"/>
        <a:ext cx="1829246" cy="1097547"/>
      </dsp:txXfrm>
    </dsp:sp>
    <dsp:sp modelId="{9FDE965F-4A4B-468D-BDF2-CE3DD0D7FA2B}">
      <dsp:nvSpPr>
        <dsp:cNvPr id="0" name=""/>
        <dsp:cNvSpPr/>
      </dsp:nvSpPr>
      <dsp:spPr>
        <a:xfrm>
          <a:off x="1676176" y="2562086"/>
          <a:ext cx="1829246" cy="109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1676176" y="2562086"/>
        <a:ext cx="1829246" cy="109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F28E-83F9-44E8-982D-6858655EE254}">
      <dsp:nvSpPr>
        <dsp:cNvPr id="0" name=""/>
        <dsp:cNvSpPr/>
      </dsp:nvSpPr>
      <dsp:spPr>
        <a:xfrm>
          <a:off x="1387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387" y="160052"/>
        <a:ext cx="751368" cy="450821"/>
      </dsp:txXfrm>
    </dsp:sp>
    <dsp:sp modelId="{AF578EE4-21F9-4A41-97F4-8982767C4FBD}">
      <dsp:nvSpPr>
        <dsp:cNvPr id="0" name=""/>
        <dsp:cNvSpPr/>
      </dsp:nvSpPr>
      <dsp:spPr>
        <a:xfrm>
          <a:off x="827893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27893" y="160052"/>
        <a:ext cx="751368" cy="450821"/>
      </dsp:txXfrm>
    </dsp:sp>
    <dsp:sp modelId="{4242335D-09D3-4EF1-9DD0-54CD51D27684}">
      <dsp:nvSpPr>
        <dsp:cNvPr id="0" name=""/>
        <dsp:cNvSpPr/>
      </dsp:nvSpPr>
      <dsp:spPr>
        <a:xfrm>
          <a:off x="1654399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654399" y="160052"/>
        <a:ext cx="751368" cy="450821"/>
      </dsp:txXfrm>
    </dsp:sp>
    <dsp:sp modelId="{94334608-A1B5-4B92-99E7-29C1600858B4}">
      <dsp:nvSpPr>
        <dsp:cNvPr id="0" name=""/>
        <dsp:cNvSpPr/>
      </dsp:nvSpPr>
      <dsp:spPr>
        <a:xfrm>
          <a:off x="2480904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480904" y="160052"/>
        <a:ext cx="751368" cy="450821"/>
      </dsp:txXfrm>
    </dsp:sp>
    <dsp:sp modelId="{9355DB20-EE97-45FE-8AF2-9848285A3872}">
      <dsp:nvSpPr>
        <dsp:cNvPr id="0" name=""/>
        <dsp:cNvSpPr/>
      </dsp:nvSpPr>
      <dsp:spPr>
        <a:xfrm>
          <a:off x="3307410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307410" y="160052"/>
        <a:ext cx="751368" cy="450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F28E-83F9-44E8-982D-6858655EE254}">
      <dsp:nvSpPr>
        <dsp:cNvPr id="0" name=""/>
        <dsp:cNvSpPr/>
      </dsp:nvSpPr>
      <dsp:spPr>
        <a:xfrm>
          <a:off x="1387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387" y="160052"/>
        <a:ext cx="751368" cy="450821"/>
      </dsp:txXfrm>
    </dsp:sp>
    <dsp:sp modelId="{AF578EE4-21F9-4A41-97F4-8982767C4FBD}">
      <dsp:nvSpPr>
        <dsp:cNvPr id="0" name=""/>
        <dsp:cNvSpPr/>
      </dsp:nvSpPr>
      <dsp:spPr>
        <a:xfrm>
          <a:off x="827893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7893" y="160052"/>
        <a:ext cx="751368" cy="450821"/>
      </dsp:txXfrm>
    </dsp:sp>
    <dsp:sp modelId="{4242335D-09D3-4EF1-9DD0-54CD51D27684}">
      <dsp:nvSpPr>
        <dsp:cNvPr id="0" name=""/>
        <dsp:cNvSpPr/>
      </dsp:nvSpPr>
      <dsp:spPr>
        <a:xfrm>
          <a:off x="1654399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654399" y="160052"/>
        <a:ext cx="751368" cy="450821"/>
      </dsp:txXfrm>
    </dsp:sp>
    <dsp:sp modelId="{94334608-A1B5-4B92-99E7-29C1600858B4}">
      <dsp:nvSpPr>
        <dsp:cNvPr id="0" name=""/>
        <dsp:cNvSpPr/>
      </dsp:nvSpPr>
      <dsp:spPr>
        <a:xfrm>
          <a:off x="2480904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80904" y="160052"/>
        <a:ext cx="751368" cy="450821"/>
      </dsp:txXfrm>
    </dsp:sp>
    <dsp:sp modelId="{9355DB20-EE97-45FE-8AF2-9848285A3872}">
      <dsp:nvSpPr>
        <dsp:cNvPr id="0" name=""/>
        <dsp:cNvSpPr/>
      </dsp:nvSpPr>
      <dsp:spPr>
        <a:xfrm>
          <a:off x="3307410" y="160052"/>
          <a:ext cx="751368" cy="45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7410" y="160052"/>
        <a:ext cx="751368" cy="45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D60EB-574C-4D4B-B7F4-CADBE1EAE46D}" type="datetimeFigureOut">
              <a:t>10.04.2026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B14F-F12B-43A9-8B62-298A394BF66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5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qs-sahf.sikt.sykehuspartner.no/cgi-bin/document.pl?pid=sap&amp;DocumentID=18359&amp;UnitID=101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handboken.ous-hf.no/document/154199" TargetMode="External"/><Relationship Id="rId4" Type="http://schemas.openxmlformats.org/officeDocument/2006/relationships/hyperlink" Target="https://metodebok.no/index.php?action=book&amp;book=cmskurd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513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2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Legg inn på valgt pasient en Kapecitabin/gemcitabin (gi 016) i Cytodose Klient til ønsket avdeling/apotek </a:t>
            </a:r>
            <a:r>
              <a:rPr lang="nb-NO" dirty="0"/>
              <a:t>(søk på "Kapecit ")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Posten planlegger og farmasøyt farmasøytgodkjenner i Cytodose Web. </a:t>
            </a:r>
          </a:p>
          <a:p>
            <a:r>
              <a:rPr lang="nb-NO" dirty="0">
                <a:ea typeface="Calibri"/>
                <a:cs typeface="Calibri"/>
              </a:rPr>
              <a:t>Følgeseddel skrives ikke ut, da den skal skrives ut på produksjonsstedet</a:t>
            </a:r>
          </a:p>
          <a:p>
            <a:r>
              <a:rPr lang="nb-NO" dirty="0">
                <a:ea typeface="Calibri"/>
                <a:cs typeface="Calibri"/>
              </a:rPr>
              <a:t>Kapecitabin gis peroralt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2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Gå inn i Cytodose Web og velg Plukk-kontroll.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Da vil listen over Farmasøytgodkjente produksjoner dukke opp og velg aktuell linje.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Åpne øyet og velg i menyen Skriv ut: Skriv ut følgeseddel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den valgte Følgeseddel (kopier produksjons nummeret og lim inn i "Angi produksjonsnummer manuelt" dersom du ikke har skanner)</a:t>
            </a:r>
          </a:p>
          <a:p>
            <a:r>
              <a:rPr lang="nb-NO" dirty="0">
                <a:ea typeface="Calibri"/>
                <a:cs typeface="Calibri"/>
              </a:rPr>
              <a:t>Plukk aktuelle komponenter og skann dem. (I kurs skrives det inn fiktivt batch nummer, og dobbeltkontroll hvis den er aktivert)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(Skanner MÅ lyse for at komponentene kan skannes, elles vil det bli som manuell inntastet batch og dobbeltkontroll kreves) </a:t>
            </a:r>
          </a:p>
          <a:p>
            <a:r>
              <a:rPr lang="nb-NO" dirty="0">
                <a:ea typeface="Calibri"/>
                <a:cs typeface="Calibri"/>
              </a:rPr>
              <a:t>Når alt er skannet inn/skrevet inn manuelt vil grønn Ferdig-knapp lyse. Trykk på denne.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8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Følgeseddel, og signer for aktuelle prosedyrekontroller i produksjon.</a:t>
            </a:r>
            <a:endParaRPr lang="en-US" dirty="0"/>
          </a:p>
          <a:p>
            <a:r>
              <a:rPr lang="nb-NO" dirty="0">
                <a:ea typeface="Calibri"/>
                <a:cs typeface="Calibri"/>
              </a:rPr>
              <a:t>Produser etter Arbeidsbeskrivelse og Beregninger.</a:t>
            </a:r>
          </a:p>
          <a:p>
            <a:r>
              <a:rPr lang="nb-NO" dirty="0">
                <a:ea typeface="Calibri"/>
                <a:cs typeface="Calibri"/>
              </a:rPr>
              <a:t>Signer og se eventuelt i loggbok hva som er signert</a:t>
            </a:r>
          </a:p>
          <a:p>
            <a:r>
              <a:rPr lang="nb-NO" dirty="0">
                <a:ea typeface="Calibri"/>
                <a:cs typeface="Calibri"/>
              </a:rPr>
              <a:t>Etiketter skrives ut etter endt produksjon</a:t>
            </a: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4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Ved Frigivelse skannes QR- koden på utleveringsenheten  og det signeres etter lokal prosedyre. </a:t>
            </a:r>
          </a:p>
          <a:p>
            <a:r>
              <a:rPr lang="nb-NO" dirty="0">
                <a:ea typeface="Calibri"/>
                <a:cs typeface="Calibri"/>
              </a:rPr>
              <a:t>Hvis det "hoppes over" prosedyrekontroller kommer en pop-up som må svares ut for å kunne frigi kuren</a:t>
            </a:r>
          </a:p>
          <a:p>
            <a:r>
              <a:rPr lang="nb-NO" dirty="0">
                <a:ea typeface="Calibri"/>
                <a:cs typeface="Calibri"/>
              </a:rPr>
              <a:t>Skriv f.eks "Postproduksjon" eller det dere blir enige om å skrive her. Vist med "OK!" i disse eksemplene.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64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Legg inn på valgt pasient en FLV- Fluorouracil/Kalsiumfolinat (gi 018) i Cytodose Klient til ønsket avdeling/apotek (søk på "flv ")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 dirty="0"/>
              <a:t>Post planlegger og farmasøyt farmasøytgodkjenner i Cytodose Web. 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>
                <a:ea typeface="Calibri"/>
                <a:cs typeface="Calibri"/>
              </a:rPr>
              <a:t>Kalsiumfolinat lages på post</a:t>
            </a:r>
            <a:endParaRPr lang="nb-NO" dirty="0"/>
          </a:p>
          <a:p>
            <a:r>
              <a:rPr lang="nb-NO" dirty="0"/>
              <a:t>Følgeseddel skrives ikke ut, da den skal skrives ut på produksjonsstedet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Gå inn i Cytodose Web og velg Plukk-kontroll. 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Da vil listen over Farmasøytgodkjente produksjoner dukke opp. Velg aktuell linje. 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Åpne øyet og velg i menyen: Skriv ut følgeseddel. </a:t>
            </a:r>
            <a:endParaRPr lang="nb-NO" dirty="0">
              <a:solidFill>
                <a:srgbClr val="444444"/>
              </a:solidFill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6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Skann den valgte Følgeseddel (kopier produksjons nummeret og lim inn i "Angi produksjonsnummer manuelt")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/>
              <a:t>Plukk aktuelle komponenter og skann dem. (I kurs skrives det inn fiktivt batchnummer og dobbeltkontroll hvis den er aktivert)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/>
              <a:t>(Skanner MÅ lyse for at komponentene kan skannes, elles vil det bli som manuell inntastet batch og dobbeltkontroll kreves) </a:t>
            </a:r>
            <a:endParaRPr lang="en-US" dirty="0"/>
          </a:p>
          <a:p>
            <a:r>
              <a:rPr lang="nb-NO" dirty="0"/>
              <a:t>Når alt er skannet inn/skrevet inn manuelt vil grønn Ferdig-knapp lyse. Trykk på denne.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0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Skann Følgeseddel og signer for aktuelle prosedyrekontroller.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Produser etter Arbeidsbeskrivelse og Beregninger.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Signer og se eventuelt i loggbok hva som er signert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/>
              <a:t>Etiketter skrives ut etter endt produksjon</a:t>
            </a:r>
            <a:endParaRPr lang="nb-NO" dirty="0">
              <a:solidFill>
                <a:srgbClr val="444444"/>
              </a:solidFill>
            </a:endParaRPr>
          </a:p>
          <a:p>
            <a:endParaRPr lang="nb-NO" dirty="0">
              <a:solidFill>
                <a:srgbClr val="444444"/>
              </a:solidFill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29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5E9A7-27BF-7262-6A50-9C6066D4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154DD-06BB-4FC0-EFE8-D997A3895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8BC7B-6E35-44E5-9E16-CCE1D5C14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Ved Frigivelse skannes QR- koden på utleveringsenheten  og det signeres etter lokal prosedyre. </a:t>
            </a:r>
          </a:p>
          <a:p>
            <a:r>
              <a:rPr lang="nb-NO" dirty="0">
                <a:ea typeface="Calibri"/>
                <a:cs typeface="Calibri"/>
              </a:rPr>
              <a:t>Hvis det "hoppes over" prosedyrekontroller kommer en pop-up som må svares ut for å kunne frigi kuren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59C6-FC01-53C4-46E4-333371605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2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Legg inn på valgt pasient en Azacitidin a.c 1-5 i Cytodose Klient til ønsket avdeling/apotek (søk på "Azacit")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Posten planlegger og farmasøyt farmasøytgodkjenner i Cytodose Web. 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/>
              <a:t>Pga maks dose 100mg i hver sprøyte, da vil det ved høyere doser bli to produksjonsnummer for den aktuelle dosen. </a:t>
            </a:r>
          </a:p>
          <a:p>
            <a:r>
              <a:rPr lang="nb-NO" dirty="0">
                <a:ea typeface="Calibri"/>
                <a:cs typeface="Calibri"/>
              </a:rPr>
              <a:t>Her må det velges utleveringsenhet i farmasøytkontrollen.</a:t>
            </a:r>
            <a:endParaRPr lang="nb-NO" dirty="0"/>
          </a:p>
          <a:p>
            <a:r>
              <a:rPr lang="nb-NO" dirty="0"/>
              <a:t>Følgeseddel skrives ikke ut, da den skal skrives ut på produksjonsstedet</a:t>
            </a:r>
            <a:endParaRPr lang="nb-NO" dirty="0">
              <a:solidFill>
                <a:srgbClr val="444444"/>
              </a:solidFill>
            </a:endParaRPr>
          </a:p>
          <a:p>
            <a:endParaRPr lang="nb-NO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2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02049-406A-8159-9F50-AA368F6B2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3A8FE-5D15-70B4-93A9-84BEAA8F1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002EE-7CDC-9C43-D711-F793CD91F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Gå inn i Cytodose Web og velg Plukk-kontroll.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Da vil listen over Farmasøytgodkjente produksjoner dukke opp og velg aktuell linje.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Åpne øyet og velg i menyen Skriv ut: Skriv ut  følgeseddel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4E45-D7E3-0B85-0052-130AF1934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66089-AECB-B384-2A9E-E890011DC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40D11-2078-57C7-4E33-47A9AEBA1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8EBBB-6F68-38DF-E29D-E87CDEBAA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Skann den valgte Følgeseddel (kopier produksjons nummeret og lim inn i "Angi produksjonsnummer manuelt")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/>
              <a:t>Plukk aktuelle komponenter og skann dem. (I kurs skrives det inn fiktivt nummer)</a:t>
            </a:r>
            <a:endParaRPr lang="nb-NO" dirty="0">
              <a:solidFill>
                <a:srgbClr val="444444"/>
              </a:solidFill>
            </a:endParaRPr>
          </a:p>
          <a:p>
            <a:r>
              <a:rPr lang="nb-NO" dirty="0"/>
              <a:t>(Skanner MÅ lyse for at komponentene kan skannes, elles vil det bli som manuell inntastet batch og dobbeltkontroll kreves)</a:t>
            </a:r>
            <a:endParaRPr lang="en-US" dirty="0"/>
          </a:p>
          <a:p>
            <a:r>
              <a:rPr lang="nb-NO" i="1" dirty="0">
                <a:ea typeface="Calibri"/>
                <a:cs typeface="Calibri"/>
              </a:rPr>
              <a:t>Her er det en NB! Avkjølt vann skal plukkes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r>
              <a:rPr lang="nb-NO" dirty="0"/>
              <a:t>Når alt er skannet inn/skrevet inn manuelt vil grønn Ferdig-knapp lyse. Trykk på denne.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59BAD-5EDE-F495-A415-69A49C1D6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9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10A63-CFE2-0B09-F5E3-B1F9DD75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50793-6632-CF7A-0026-E2A92A148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45F66-25D1-C0B9-3F95-FEBF78B81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Skann Følgeseddel  og signer for aktuelle prosedyrekontroller.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 dirty="0"/>
              <a:t>Produser etter Arbeidsbeskrivelse og Beregninger.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 dirty="0"/>
              <a:t>Signer og se eventuelt i loggboka hva som er signert</a:t>
            </a:r>
            <a:endParaRPr lang="nb-NO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b-NO" dirty="0">
                <a:ea typeface="Calibri"/>
                <a:cs typeface="Calibri"/>
              </a:rPr>
              <a:t>Her kreves det signering for at sterilt vann er kaldt, og man må signere med initialer og trykke ENTER for å lagre.</a:t>
            </a:r>
          </a:p>
          <a:p>
            <a:r>
              <a:rPr lang="nb-NO" dirty="0">
                <a:ea typeface="Calibri"/>
                <a:cs typeface="Calibri"/>
              </a:rPr>
              <a:t>I beregninger dokumenteres det for oppløsningsvæske </a:t>
            </a:r>
            <a:r>
              <a:rPr lang="nb-NO" i="1" dirty="0">
                <a:ea typeface="Calibri"/>
                <a:cs typeface="Calibri"/>
              </a:rPr>
              <a:t>og</a:t>
            </a:r>
            <a:r>
              <a:rPr lang="nb-NO" dirty="0">
                <a:ea typeface="Calibri"/>
                <a:cs typeface="Calibri"/>
              </a:rPr>
              <a:t> for opptrekk</a:t>
            </a:r>
          </a:p>
          <a:p>
            <a:r>
              <a:rPr lang="nb-NO" dirty="0"/>
              <a:t>Etiketter skrives ut etter endt produksjon</a:t>
            </a:r>
            <a:endParaRPr lang="nb-NO" dirty="0">
              <a:solidFill>
                <a:srgbClr val="444444"/>
              </a:solidFill>
            </a:endParaRPr>
          </a:p>
          <a:p>
            <a:endParaRPr lang="nb-NO" dirty="0">
              <a:solidFill>
                <a:srgbClr val="444444"/>
              </a:solidFill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E9CE-3503-CFB0-68CD-B50208E0D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4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8505-04C6-37F5-EA1C-62B747D5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A16D7-88C7-D9E4-ED81-6CA928C8F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A5A03-19B1-8C8D-A655-A3894EDB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Ved Frigivelse skannes QR- koden på utleveringsenheten  og det signeres etter lokal prosedyre. </a:t>
            </a:r>
          </a:p>
          <a:p>
            <a:r>
              <a:rPr lang="nb-NO" dirty="0">
                <a:ea typeface="Calibri"/>
                <a:cs typeface="Calibri"/>
              </a:rPr>
              <a:t>Hvis det "hoppes over" prosedyrekontroller kommer en pop-up som må svares ut for å kunne frigi kuren</a:t>
            </a:r>
          </a:p>
          <a:p>
            <a:r>
              <a:rPr lang="nb-NO" dirty="0">
                <a:ea typeface="Calibri"/>
                <a:cs typeface="Calibri"/>
              </a:rPr>
              <a:t>Lag evnt de to sprøytene rett etter hverandre og pakk dem i samme pose.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37CB9-2F70-C623-646D-6A52031C1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8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5EED7-C4DB-E2DB-DA16-9FDAFD5C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A7D49-D6DB-B9C7-715D-B69DEFAD2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5B479-1085-3496-C2C8-552643EAC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Legg inn på valgt pasient en </a:t>
            </a:r>
            <a:r>
              <a:rPr lang="nb-NO" dirty="0"/>
              <a:t>Karfilzomib 20/56 (blod 373)</a:t>
            </a:r>
            <a:r>
              <a:rPr lang="nb-NO" dirty="0">
                <a:ea typeface="Calibri"/>
                <a:cs typeface="Calibri"/>
              </a:rPr>
              <a:t> i Cytodose Klient til ønsket avdeling/apotek </a:t>
            </a:r>
            <a:r>
              <a:rPr lang="nb-NO" dirty="0"/>
              <a:t>(søk på "Karfilz")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Posten planlegger og bytter komponenter selv slik at det blir riktig til plukk (her i eksemplet byttet til 2x30mg), før apoteket kontaktes for farmasøytkontroll. Farmasøytgodkjennes i Cytodose Web. </a:t>
            </a:r>
          </a:p>
          <a:p>
            <a:r>
              <a:rPr lang="nb-NO" dirty="0"/>
              <a:t>NB! Ved bytte av komponenter skal det skrives i "kommentarer fra farmasøytkontroll" ettersom det ikke logges automatisk hva som er gjort. Se kommentaren fra farmasøytkontroll i neste slide.</a:t>
            </a:r>
          </a:p>
          <a:p>
            <a:r>
              <a:rPr lang="nb-NO" dirty="0">
                <a:ea typeface="Calibri"/>
                <a:cs typeface="Calibri"/>
              </a:rPr>
              <a:t>Følgeseddel skrives ikke ut, da den skal skrives ut på produksjonsstedet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F8C83-2DF1-1266-C091-98949951E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F7EE-2EC2-4A17-D573-0BB92BB6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4D0ED-8752-D5F4-E5FB-C410F0B42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770A9-D164-AC60-472D-F849EC815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Gå inn i Cytodose Web og velg Plukk-kontroll.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Da vil listen over Farmasøytgodkjente produksjoner dukke opp og velg aktuell linje.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Åpne øyet og velg i menyen Skriv ut: Skriv ut følgeseddel</a:t>
            </a:r>
          </a:p>
          <a:p>
            <a:r>
              <a:rPr lang="nb-NO" dirty="0"/>
              <a:t>Her vil du også se om det er kommentar fra farmasøytkontroll.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6CC8-6BEE-2DB6-156E-4AF83E9EF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155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04F3-53F5-FB9F-6FB3-E0D46AF9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D0516-F600-2866-CFBD-4ED6281FE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1D839-D0ED-9660-5C90-B51794247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den valgte Følgeseddel </a:t>
            </a:r>
            <a:r>
              <a:rPr lang="nb-NO" dirty="0"/>
              <a:t>(kopier produksjons nummeret og lim inn i "Angi produksjonsnummer manuelt")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Plukk aktuelle komponenter og skann dem (I kurs skrives det inn fiktivt nr og dobbeltkontroll hvis den er aktivert)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(Skanner MÅ lyse for at komponentene kan skannes, elles vil det bli som manuell inntastet batch og dobbeltkontroll kreves) </a:t>
            </a:r>
          </a:p>
          <a:p>
            <a:r>
              <a:rPr lang="nb-NO" dirty="0"/>
              <a:t>Når alt er skannet inn/skrevet inn manuelt vil grønn Ferdig-knapp lyse. Trykk på denne.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4708-0455-5391-715A-25888256A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01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0B652-815A-A287-4AB6-B99E8443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1D4C9-2928-4B2B-92A7-E8372C4C6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DA5B3-32B3-DC33-4442-FDED9D7AB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Følgeseddel  og signer for aktuelle </a:t>
            </a:r>
            <a:r>
              <a:rPr lang="nb-NO" dirty="0"/>
              <a:t>prosedyrekontroller</a:t>
            </a:r>
            <a:r>
              <a:rPr lang="nb-NO" dirty="0">
                <a:ea typeface="Calibri"/>
                <a:cs typeface="Calibri"/>
              </a:rPr>
              <a:t>.</a:t>
            </a:r>
            <a:endParaRPr lang="en-US" dirty="0"/>
          </a:p>
          <a:p>
            <a:r>
              <a:rPr lang="nb-NO" dirty="0">
                <a:ea typeface="Calibri"/>
                <a:cs typeface="Calibri"/>
              </a:rPr>
              <a:t>Produser etter Arbeidsbeskrivelse og Beregninger.</a:t>
            </a:r>
          </a:p>
          <a:p>
            <a:r>
              <a:rPr lang="nb-NO" dirty="0">
                <a:ea typeface="Calibri"/>
                <a:cs typeface="Calibri"/>
              </a:rPr>
              <a:t>Her er det flere handlinger i en beregningsboks!</a:t>
            </a:r>
          </a:p>
          <a:p>
            <a:r>
              <a:rPr lang="nb-NO" dirty="0">
                <a:ea typeface="Calibri"/>
                <a:cs typeface="Calibri"/>
              </a:rPr>
              <a:t>Signer og se eventuelt i loggboka hva som er signert - Følg lokale rutiner for signering</a:t>
            </a:r>
          </a:p>
          <a:p>
            <a:r>
              <a:rPr lang="nb-NO" dirty="0">
                <a:ea typeface="Calibri"/>
                <a:cs typeface="Calibri"/>
              </a:rPr>
              <a:t>Etiketter skrives ut etter endt produksjon</a:t>
            </a: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7701F-327E-B615-B540-CA8404241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8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Ved Frigivelse skannes QR- koden på utleveringsenheten  og det signeres etter lokal prosedyre. </a:t>
            </a:r>
          </a:p>
          <a:p>
            <a:r>
              <a:rPr lang="nb-NO" dirty="0">
                <a:ea typeface="Calibri"/>
                <a:cs typeface="Calibri"/>
              </a:rPr>
              <a:t>Hvis det "hoppes over" prosedyrekontroller kommer en pop-up som må svares ut for å kunne frigi kuren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64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618F-0A53-1F87-58B2-4639AF4C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34965-133A-B89E-E135-77DDE869A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30D6D-1329-21FE-2754-49E2327F8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Legg inn på valgt pasient en Paklitakselalbumin 150mg/m2 (bryst 049) i Cytodose Klient til ønsket avdeling/apotek </a:t>
            </a:r>
            <a:r>
              <a:rPr lang="nb-NO" dirty="0"/>
              <a:t>(søk på "Paklitakselalb")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Post planlegger og farmasøyt farmasøytgodkjenner i Cytodose Web.</a:t>
            </a:r>
          </a:p>
          <a:p>
            <a:r>
              <a:rPr lang="nb-NO" dirty="0">
                <a:ea typeface="Calibri"/>
                <a:cs typeface="Calibri"/>
              </a:rPr>
              <a:t>Her må man i farmasøytkontrollen velge utleveringsenhet – det kan gjøres av den som planlegger på post eller farmasøyten som tar kontroll. </a:t>
            </a:r>
          </a:p>
          <a:p>
            <a:r>
              <a:rPr lang="nb-NO" dirty="0">
                <a:ea typeface="Calibri"/>
                <a:cs typeface="Calibri"/>
              </a:rPr>
              <a:t>Og det er prosedyrekontroller man skal signere for i Arbeidsbeskrivelsen av farmasøyt, trykk på bakenforliggende penn og signer etterfulgt av enter. Dersom enter ikke trykkes på vil signaturen ikke bli lagret. </a:t>
            </a:r>
          </a:p>
          <a:p>
            <a:r>
              <a:rPr lang="nb-NO" dirty="0">
                <a:ea typeface="Calibri"/>
                <a:cs typeface="Calibri"/>
              </a:rPr>
              <a:t>Følgeseddel skrives ikke ut, da den skal skrives ut på produksjonsstedet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813B0-978A-8328-338D-49A13BA47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02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24820-AD58-C293-830A-9F019D4E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35137-CC5C-3BDA-100B-37A519554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B4899-25A8-A7F9-EC77-4ECA0C92B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Gå inn i Cytodose Web og velg Plukk-kontroll.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Da vil listen over Farmasøytgodkjente produksjoner dukke opp og velg aktuell linje.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Åpne øyet og velg i menyen Skriv ut: Skriv ut følgeseddel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151DE-436F-D2ED-5526-C2681CFC1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63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4637E-A82A-02E6-9523-18785BEA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234BE-4BD4-FAF6-DD75-284861C3D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8AB48-CF08-94A2-A34B-FA2CB7E41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den valgte Følgeseddel </a:t>
            </a:r>
            <a:r>
              <a:rPr lang="nb-NO" dirty="0"/>
              <a:t>(kopier produksjons nummeret og lim inn i "Angi produksjonsnummer manuelt")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Plukk aktuelle komponenter og skann dem (I kurs skrives det inn fiktivt nr og dobbeltkontroll hvis den er aktivert)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(Skanner MÅ lyse for at komponentene kan skannes, elles vil det bli som manuell inntastet batch og dobbeltkontroll kreves) </a:t>
            </a:r>
          </a:p>
          <a:p>
            <a:r>
              <a:rPr lang="nb-NO" dirty="0">
                <a:ea typeface="Calibri"/>
                <a:cs typeface="Calibri"/>
              </a:rPr>
              <a:t>Her må også utleveringsenhet skannes (Freka Mix) </a:t>
            </a:r>
          </a:p>
          <a:p>
            <a:r>
              <a:rPr lang="nb-NO" dirty="0"/>
              <a:t>Når alt er skannet inn/skrevet inn manuelt vil grønn Ferdig-knapp lyse. Trykk på denne.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28D34-65C4-7B7E-DF1C-57439A26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47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1A14-88ED-9F25-2D6A-F6946A8E9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0CBBE-7473-D9E2-4E45-6115E3AD9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A1502-CFEC-C7F4-9E8B-2A005E165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Skann Følgeseddel og signer for aktuelle produksjonsprosedyrer.</a:t>
            </a:r>
            <a:endParaRPr lang="en-US" dirty="0"/>
          </a:p>
          <a:p>
            <a:r>
              <a:rPr lang="nb-NO" dirty="0">
                <a:ea typeface="Calibri"/>
                <a:cs typeface="Calibri"/>
              </a:rPr>
              <a:t>Produser etter Arbeidsbeskrivelse og Beregninger.</a:t>
            </a:r>
          </a:p>
          <a:p>
            <a:r>
              <a:rPr lang="nb-NO" dirty="0">
                <a:ea typeface="Calibri"/>
                <a:cs typeface="Calibri"/>
              </a:rPr>
              <a:t>NB! Her er det signering også i arbeidsbeskrivelse</a:t>
            </a:r>
          </a:p>
          <a:p>
            <a:r>
              <a:rPr lang="nb-NO" dirty="0">
                <a:ea typeface="Calibri"/>
                <a:cs typeface="Calibri"/>
              </a:rPr>
              <a:t>Signer og se eventuelt i loggboka hva som er signert. Prøv å angre, se hva som skjer :-)</a:t>
            </a:r>
          </a:p>
          <a:p>
            <a:r>
              <a:rPr lang="nb-NO" dirty="0">
                <a:ea typeface="Calibri"/>
                <a:cs typeface="Calibri"/>
              </a:rPr>
              <a:t>Her i eksemplet er det angret signering som vises i neste slide "Angre signering"</a:t>
            </a:r>
          </a:p>
          <a:p>
            <a:r>
              <a:rPr lang="nb-NO" dirty="0">
                <a:ea typeface="Calibri"/>
                <a:cs typeface="Calibri"/>
              </a:rPr>
              <a:t>Etiketter skrives ut etter endt produksjon</a:t>
            </a: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0BC74-6487-2F19-8EC0-FC7459C5D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2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Når man angrer en signering vil den ligge i Arbeidseddel - logg med overstryk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0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B47B-E078-7A06-6B6A-36CCC0BFE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057FD-E549-B89F-C333-DE05B251B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ECBE9-898B-8170-8E81-7B495963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Ved Frigivelse skannes QR- koden på utleveringsenheten  og det signeres etter lokal prosedyre. </a:t>
            </a:r>
          </a:p>
          <a:p>
            <a:r>
              <a:rPr lang="nb-NO" dirty="0">
                <a:ea typeface="Calibri"/>
                <a:cs typeface="Calibri"/>
              </a:rPr>
              <a:t>Hvis det "hoppes over" prosedyrekontroller kommer en pop-up som må svares ut for å kunne frigi kuren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47C5-B981-C678-66CB-C2BA52CC1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5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Legg inn på valgt pasient en FOLFOX Bevacizumab/fluoro/kalciumfol (gi 243) i Cytodose Klient til ønsket avdeling/apotek (søk på "FOLFOX")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nb-NO" dirty="0">
                <a:ea typeface="Calibri"/>
                <a:cs typeface="Calibri"/>
              </a:rPr>
              <a:t>Post planlegger og farmasøyt farmasøytgodkjenner.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Men her er det Fluorouracil i Baxter pumpe og den må flyttes til apotek pga holdbarheten. </a:t>
            </a:r>
          </a:p>
          <a:p>
            <a:r>
              <a:rPr lang="nb-NO" dirty="0">
                <a:ea typeface="Calibri"/>
                <a:cs typeface="Calibri"/>
              </a:rPr>
              <a:t>Endre produksjonssted! Huk av den kuren du vil flytte og trykk på ikonet Endre produksjonssted. </a:t>
            </a:r>
          </a:p>
          <a:p>
            <a:r>
              <a:rPr lang="nb-NO" dirty="0">
                <a:ea typeface="Calibri"/>
                <a:cs typeface="Calibri"/>
              </a:rPr>
              <a:t>Velg fra nedtrekksmenyen nytt produksjonssted. </a:t>
            </a:r>
          </a:p>
          <a:p>
            <a:r>
              <a:rPr lang="nb-NO" dirty="0">
                <a:ea typeface="Calibri"/>
                <a:cs typeface="Calibri"/>
              </a:rPr>
              <a:t>Man må nå logge seg inn på det nye valgte produksjonsstedet for å ta farmasøytkontroll.</a:t>
            </a:r>
          </a:p>
          <a:p>
            <a:r>
              <a:rPr lang="nb-NO" dirty="0"/>
              <a:t>Følgeseddel skrives ikke ut, da den skal skrives ut på produksjonsstedet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 dirty="0">
                <a:solidFill>
                  <a:srgbClr val="000000"/>
                </a:solidFill>
                <a:ea typeface="Calibri"/>
                <a:cs typeface="Calibri"/>
              </a:rPr>
              <a:t>De resterende kurer kan godkjennes og produseres som tidligere beskrevet.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9B14F-F12B-43A9-8B62-298A394BF66A}" type="slidenum">
              <a:rPr lang="en-US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8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9364C-0EAF-60BE-0943-247F9130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896DF-0633-1731-5F82-0CEAF5303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9F8E1-680E-0090-8084-48C656675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F0CDB-565C-D0BF-D485-8390EA1F6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071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91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39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006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Dette er en oversikt over kontrollpunkter og kontrollgrunnlag for kontroll mot rekvisisjon. </a:t>
            </a:r>
            <a:endParaRPr lang="en-US" dirty="0"/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Prosedyregrunnlag for korrekt utførelse av oppgaven:</a:t>
            </a:r>
          </a:p>
          <a:p>
            <a:r>
              <a:rPr lang="nb-NO" dirty="0">
                <a:hlinkClick r:id="rId3"/>
              </a:rPr>
              <a:t>Dokument «Tlv - Cytodose - Farmasøytkontroll - Prosedyre», ID 18359 - EQS</a:t>
            </a:r>
            <a:endParaRPr lang="nb-NO" dirty="0">
              <a:ea typeface="Calibri"/>
              <a:cs typeface="Calibri"/>
              <a:hlinkClick r:id="rId3"/>
            </a:endParaRPr>
          </a:p>
          <a:p>
            <a:r>
              <a:rPr lang="nb-NO" dirty="0">
                <a:hlinkClick r:id="rId4"/>
              </a:rPr>
              <a:t>Metodebok</a:t>
            </a:r>
            <a:endParaRPr lang="nb-NO" dirty="0">
              <a:ea typeface="Calibri"/>
              <a:cs typeface="Calibri"/>
              <a:hlinkClick r:id="rId4"/>
            </a:endParaRPr>
          </a:p>
          <a:p>
            <a:r>
              <a:rPr lang="nb-NO" dirty="0">
                <a:hlinkClick r:id="rId5"/>
              </a:rPr>
              <a:t>eHåndbok - Cytodose brukerveiledninger og opplæringsmateriale for APOTEK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414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46E5-5CC9-569E-37F8-837FB3041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23DAD-9985-C28D-6F08-D98DA2590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901B0-1512-A79C-B50D-F171B59AC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7E4B6-B2FF-6D58-CC0E-6B84083DD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96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3451CFF-BB5B-4382-1073-C698A3BEDF2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44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7.png"/><Relationship Id="rId4" Type="http://schemas.openxmlformats.org/officeDocument/2006/relationships/diagramData" Target="../diagrams/data2.xml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76.png"/><Relationship Id="rId4" Type="http://schemas.openxmlformats.org/officeDocument/2006/relationships/diagramData" Target="../diagrams/data3.xml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85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DEBB-F5F1-0DC3-8058-3A118B7A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34" y="317009"/>
            <a:ext cx="10515600" cy="904758"/>
          </a:xfrm>
        </p:spPr>
        <p:txBody>
          <a:bodyPr anchor="t">
            <a:normAutofit/>
          </a:bodyPr>
          <a:lstStyle/>
          <a:p>
            <a:r>
              <a:rPr lang="nb-NO" dirty="0"/>
              <a:t>SYKEHUSOPPTREKK I CYTODOSE 6.3.3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53FD-99EC-00E0-833F-06EFCEC06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60" y="1709552"/>
            <a:ext cx="10133554" cy="33254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 dirty="0">
                <a:ea typeface="Calibri"/>
                <a:cs typeface="Calibri"/>
              </a:rPr>
              <a:t>Med Sykehusopptrekk i Cytodose menes det som før er kalt postproduksjon i CMS. Dette betyr at sykehusansatte bruker apotekmodulen til å produsere</a:t>
            </a:r>
          </a:p>
          <a:p>
            <a:r>
              <a:rPr lang="nb-NO" sz="1800" dirty="0">
                <a:ea typeface="Calibri"/>
                <a:cs typeface="Calibri"/>
              </a:rPr>
              <a:t>Har liste til planlegging ved postproduksjonsstedet. Ringer apoteket når noe skal farmasøytkontrolleres. Produseres deretter ved postproduksjonsstedet, med mindre apoteket skal produsere noe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Fordelt hvilke medikamenter som produseres hvor som før</a:t>
            </a:r>
          </a:p>
          <a:p>
            <a:r>
              <a:rPr lang="nb-NO" sz="1800" dirty="0"/>
              <a:t>Utføres av rollen "Postprodrolle"</a:t>
            </a:r>
            <a:endParaRPr lang="nb-NO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 som skal produsere ved postproduksjonsstedet må ha postproduksjonsrolle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Det må være minst to som har postproduksjonsrolle for å kunne utføre dobbeltkontroller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Søkes om tilgang i BAT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Farmasøyter på apoteket må kunne se postproduksjonsstedet sine produksjoner</a:t>
            </a:r>
            <a:endParaRPr lang="nb-NO" sz="1800" dirty="0"/>
          </a:p>
          <a:p>
            <a:endParaRPr lang="nb-NO" sz="2400" b="1" dirty="0">
              <a:ea typeface="Calibri"/>
              <a:cs typeface="Calibri"/>
            </a:endParaRPr>
          </a:p>
          <a:p>
            <a:endParaRPr lang="nb-NO" sz="2400" dirty="0">
              <a:ea typeface="Calibri"/>
              <a:cs typeface="Calibri"/>
            </a:endParaRPr>
          </a:p>
          <a:p>
            <a:endParaRPr lang="nb-NO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85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CEE8-1DD2-ECF9-A64E-F2035FE4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Endre </a:t>
            </a:r>
            <a:r>
              <a:rPr lang="nb-NO" dirty="0"/>
              <a:t>produksjonssted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951AE-94B2-AB24-0D4D-7880EFC2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911" y="1153862"/>
            <a:ext cx="5672889" cy="43325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ea typeface="Calibri"/>
                <a:cs typeface="Calibri"/>
              </a:rPr>
              <a:t>Det er mulig å flytte produksjonen til et annet produksjonssted ved å benytte "endre produksjonssted".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ea typeface="Calibri"/>
                <a:cs typeface="Calibri"/>
              </a:rPr>
              <a:t>Man må flytte til apotek hvis holdbarheten overstiger 24 timer. Eksempel: Infusor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Dette kan gjøres i menyen Produksjonsplanlegging og Farmasøytkontroll</a:t>
            </a:r>
          </a:p>
          <a:p>
            <a:r>
              <a:rPr lang="nb-NO" sz="1800" dirty="0">
                <a:ea typeface="Calibri"/>
                <a:cs typeface="Calibri"/>
              </a:rPr>
              <a:t>Marker linjen som skal flyttes ved å huke av/merke så den blir grønn. Flere linjer kan markeres</a:t>
            </a:r>
          </a:p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Man må ha rolle på det valgte produksjonsstedet for å kunne ha videre tilgang til produksjonen som blir flyttet.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ea typeface="Calibri"/>
                <a:cs typeface="Calibri"/>
              </a:rPr>
              <a:t>Kontakt det valgte apoteket om noe skal flyttes tilbake</a:t>
            </a:r>
            <a:endParaRPr lang="nb-NO" sz="1800" dirty="0">
              <a:solidFill>
                <a:srgbClr val="444444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2000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06AEF3-F357-8BA9-F503-84108FF4D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1229" y="1825625"/>
            <a:ext cx="4403541" cy="366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8647C-C8A0-31C2-1B1C-DB620CB41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660" y="801687"/>
            <a:ext cx="19526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F37C-009D-44D0-3563-AE22B955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Hvis lege må endre i rekvisisjonen:</a:t>
            </a:r>
            <a:br>
              <a:rPr lang="nb-NO" dirty="0">
                <a:ea typeface="Calibri"/>
                <a:cs typeface="Calibri"/>
              </a:rPr>
            </a:br>
            <a:endParaRPr lang="nb-NO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79DB-80E6-1240-40EA-C2ADE111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466"/>
            <a:ext cx="10515600" cy="45029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>
                <a:ea typeface="Calibri"/>
                <a:cs typeface="Calibri"/>
              </a:rPr>
              <a:t>Endring før produksjonsplanlegging: genererer ingen tiltak for postproduksjon</a:t>
            </a:r>
          </a:p>
          <a:p>
            <a:r>
              <a:rPr lang="nb-NO" dirty="0">
                <a:ea typeface="Calibri"/>
                <a:cs typeface="Calibri"/>
              </a:rPr>
              <a:t>Endring etter planlegging: vil lege få pop up-varsel om å ringe apotek/post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Gå inn i arbeidsseddel         og velg så                  "Avvis produksjon"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Skriv kommentar med begrunnelse i felt</a:t>
            </a:r>
          </a:p>
          <a:p>
            <a:r>
              <a:rPr lang="nb-NO" dirty="0">
                <a:ea typeface="Calibri"/>
                <a:cs typeface="Calibri"/>
              </a:rPr>
              <a:t>Medikamentet blir borte fra planleggingslisten og dukker opp igjen når det bestilles på nytt</a:t>
            </a:r>
          </a:p>
          <a:p>
            <a:r>
              <a:rPr lang="nb-NO" dirty="0">
                <a:ea typeface="Calibri"/>
                <a:cs typeface="Calibri"/>
              </a:rPr>
              <a:t>Postprod rolle har tilgang til disse menyvalgene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62F7F-522F-CD30-FF4B-1D96C517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10" y="3271570"/>
            <a:ext cx="510020" cy="491836"/>
          </a:xfrm>
          <a:prstGeom prst="rect">
            <a:avLst/>
          </a:prstGeom>
        </p:spPr>
      </p:pic>
      <p:pic>
        <p:nvPicPr>
          <p:cNvPr id="5" name="Picture 4" descr="Et bilde som inneholder tekst, Font, skjermbilde&#10;&#10;KI-generert innhold kan være feil.">
            <a:extLst>
              <a:ext uri="{FF2B5EF4-FFF2-40B4-BE49-F238E27FC236}">
                <a16:creationId xmlns:a16="http://schemas.microsoft.com/office/drawing/2014/main" id="{27A6833C-BAC2-0B36-C4B5-451F2686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005" y="2720160"/>
            <a:ext cx="1247775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B5DCD-CC49-8578-4E9D-F55AC7FF0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936" y="3832619"/>
            <a:ext cx="4354045" cy="3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6AD5-F5DF-8721-AA31-3BA94126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Farmasøytkontroll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9887-0069-1C81-079F-8D775CD46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234" y="1135373"/>
            <a:ext cx="5123544" cy="26230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ea typeface="Calibri"/>
                <a:cs typeface="Calibri"/>
              </a:rPr>
              <a:t>Kontroller at du er innlogget med eget navn i Cytodose Web, sett filter til postprod lokasjon, og naviger til farmasøytkontroll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Velg produksjonsnummer som skal kontrolleres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21B11-6A3D-955A-9E59-0A65B12C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1" y="2448663"/>
            <a:ext cx="2587217" cy="4939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7DE3A8-B6CF-91D6-FB71-68F1EE079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90" y="1663692"/>
            <a:ext cx="5181600" cy="4191997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ea typeface="Calibri"/>
                <a:cs typeface="Calibri"/>
              </a:rPr>
              <a:t>Farmasøyt: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Signere for prosedyrekontroller</a:t>
            </a:r>
            <a:endParaRPr lang="nb-NO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Trykk Ferdig</a:t>
            </a:r>
            <a:endParaRPr lang="nb-NO" sz="2800" dirty="0">
              <a:ea typeface="Calibri" panose="020F0502020204030204"/>
              <a:cs typeface="Calibri" panose="020F0502020204030204"/>
            </a:endParaRPr>
          </a:p>
          <a:p>
            <a:r>
              <a:rPr lang="nb-NO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 Postprodrolle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Ikke signere prosedyrekontroller </a:t>
            </a:r>
            <a:r>
              <a:rPr lang="nb-NO" i="1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(grå, utilgjengelige)</a:t>
            </a:r>
            <a:endParaRPr lang="nb-NO" dirty="0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velg Ferdig knapp og skriv kommentar (f.eks. Postproduksjon) i pop up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trykk Ferdig. </a:t>
            </a:r>
            <a:endParaRPr lang="nb-NO" dirty="0">
              <a:solidFill>
                <a:schemeClr val="bg1">
                  <a:lumMod val="76000"/>
                </a:schemeClr>
              </a:solidFill>
            </a:endParaRPr>
          </a:p>
          <a:p>
            <a:r>
              <a:rPr lang="nb-NO" dirty="0">
                <a:ea typeface="Calibri"/>
                <a:cs typeface="Calibri"/>
              </a:rPr>
              <a:t>Følgeseddel skrives ut (kan la være å printe ut på apoteket)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EAD8E-7BD9-6C33-7570-415F5F2BF39F}"/>
              </a:ext>
            </a:extLst>
          </p:cNvPr>
          <p:cNvSpPr txBox="1"/>
          <p:nvPr/>
        </p:nvSpPr>
        <p:spPr>
          <a:xfrm>
            <a:off x="248558" y="3759018"/>
            <a:ext cx="5602513" cy="2177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nb-NO" sz="2800" dirty="0">
                <a:ea typeface="Calibri"/>
                <a:cs typeface="Calibri"/>
              </a:rPr>
              <a:t>Utfør farmasøytkontroll av produksjonen mot rekvisisjon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nb-NO" sz="2800" dirty="0">
                <a:ea typeface="Calibri"/>
                <a:cs typeface="Calibri"/>
              </a:rPr>
              <a:t>Kontroller arbeidsseddel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800" dirty="0">
                <a:ea typeface="Calibri"/>
                <a:cs typeface="Calibri"/>
              </a:rPr>
              <a:t>Signer/Ferdig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0A9AA-7C35-1C96-DDA1-D183229D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941" y="3758831"/>
            <a:ext cx="476627" cy="6915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9433EB0-8470-04AC-78A4-89A2BBEF6C4D}"/>
              </a:ext>
            </a:extLst>
          </p:cNvPr>
          <p:cNvSpPr/>
          <p:nvPr/>
        </p:nvSpPr>
        <p:spPr>
          <a:xfrm>
            <a:off x="2964997" y="5272404"/>
            <a:ext cx="3728865" cy="274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24D6-7424-BBC7-6F73-645D72B9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0" y="365125"/>
            <a:ext cx="11575144" cy="1347334"/>
          </a:xfrm>
        </p:spPr>
        <p:txBody>
          <a:bodyPr/>
          <a:lstStyle/>
          <a:p>
            <a:r>
              <a:rPr lang="nb-NO" dirty="0">
                <a:ea typeface="Calibri"/>
                <a:cs typeface="Calibri"/>
              </a:rPr>
              <a:t>Farmasøytkontroll - kontroller mot rekvisisjon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AEF4-A7DF-3FAF-1483-226229501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140"/>
            <a:ext cx="7561942" cy="4785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b="1" dirty="0">
                <a:ea typeface="Calibri"/>
                <a:cs typeface="Calibri"/>
              </a:rPr>
              <a:t>Kontrollpunkter: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Samsvarer dose og volum med rekvisisjonen?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Samsvarer produksjonsform og utleveringsenhet?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Er dosen innenfor normaldosering?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Behandlingshistorikk; informasjon om tidligere dosereduksjoner? Ved krysset av for avvik, hold musepeker over &lt;100% og Endringer for informasjon. 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Er det til klinisk utprøvning?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Dokumenter i kommentar for farmasøytkontroll ved behov for avklaring/endring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 sz="2000" dirty="0">
                <a:ea typeface="Calibri" panose="020F0502020204030204"/>
                <a:cs typeface="Calibri" panose="020F0502020204030204"/>
              </a:rPr>
              <a:t>Signer eventuelt for oppgaver utført i farmasøytkontroll i arbeidsbeskrivelse-feltet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8302C-E340-EEDF-9BB6-45CF7400F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8415" y="1332139"/>
            <a:ext cx="2946400" cy="2448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b="1" dirty="0">
                <a:ea typeface="Calibri"/>
                <a:cs typeface="Calibri"/>
              </a:rPr>
              <a:t>Kontrollgrunnlag:</a:t>
            </a:r>
            <a:endParaRPr lang="en-US" sz="2000" dirty="0">
              <a:ea typeface="Calibri"/>
              <a:cs typeface="Calibri"/>
            </a:endParaRPr>
          </a:p>
          <a:p>
            <a:r>
              <a:rPr lang="nb-NO" sz="2000" dirty="0">
                <a:ea typeface="Calibri"/>
                <a:cs typeface="Calibri"/>
              </a:rPr>
              <a:t>Rekvisisjon</a:t>
            </a:r>
          </a:p>
          <a:p>
            <a:r>
              <a:rPr lang="nb-NO" sz="2000" dirty="0">
                <a:ea typeface="Calibri"/>
                <a:cs typeface="Calibri"/>
              </a:rPr>
              <a:t>Støtteinformasjon i metodebok for kurdefinisjonen</a:t>
            </a:r>
          </a:p>
          <a:p>
            <a:pPr marL="0" indent="0">
              <a:buNone/>
            </a:pPr>
            <a:endParaRPr lang="nb-NO" sz="2000" dirty="0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E831A-20FE-9EF8-180E-133C74F7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81" y="1325214"/>
            <a:ext cx="592741" cy="7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0585F-94BC-C92F-E174-D4BEDFC3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44BC-4F4C-84D4-DF7D-29D396E8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86" y="1099911"/>
            <a:ext cx="8077199" cy="47783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>
                <a:ea typeface="Calibri"/>
                <a:cs typeface="Calibri"/>
              </a:rPr>
              <a:t>Kontrollpunkter:</a:t>
            </a:r>
            <a:endParaRPr lang="en-US" dirty="0"/>
          </a:p>
          <a:p>
            <a:r>
              <a:rPr lang="nb-NO" sz="2400" dirty="0">
                <a:ea typeface="Calibri"/>
                <a:cs typeface="Calibri"/>
              </a:rPr>
              <a:t>Maks holdbarhet 24 timer</a:t>
            </a:r>
          </a:p>
          <a:p>
            <a:r>
              <a:rPr lang="nb-NO" sz="2400" dirty="0">
                <a:ea typeface="Calibri"/>
                <a:cs typeface="Calibri"/>
              </a:rPr>
              <a:t>Samsvarer rekvirert og produsert dose og volum?</a:t>
            </a:r>
          </a:p>
          <a:p>
            <a:r>
              <a:rPr lang="nb-NO" sz="2400" b="1" dirty="0">
                <a:solidFill>
                  <a:srgbClr val="FF0000"/>
                </a:solidFill>
                <a:ea typeface="Calibri"/>
                <a:cs typeface="Calibri"/>
              </a:rPr>
              <a:t>Er Komponenter (legemidler, væsker) og Utstyr på fysisk lager? Bytt evt. pakningsstørrelser og antall (må vite om postproduksjonsstedet sitt basislager, alternativ plukk senere er ikke mulig. Lokale rutiner og avtaler.)</a:t>
            </a:r>
          </a:p>
          <a:p>
            <a:r>
              <a:rPr lang="nb-NO" sz="2400" dirty="0">
                <a:ea typeface="Calibri"/>
                <a:cs typeface="Calibri"/>
              </a:rPr>
              <a:t>Velg eventuelt utleveringsenhet (obligatorisk der aktuelt)</a:t>
            </a:r>
          </a:p>
          <a:p>
            <a:r>
              <a:rPr lang="nb-NO" sz="2400" dirty="0">
                <a:ea typeface="Calibri"/>
                <a:cs typeface="Calibri"/>
              </a:rPr>
              <a:t>Kontroller beregninger og eventuelle konsentrasjonsgrenser</a:t>
            </a:r>
          </a:p>
          <a:p>
            <a:r>
              <a:rPr lang="nb-NO" sz="2400" dirty="0">
                <a:ea typeface="Calibri"/>
                <a:cs typeface="Calibri"/>
              </a:rPr>
              <a:t>Er det noe som skal gjøres i farmasøytkontrollen i arbeidsbeskrivelse feltet? Signer evt. for dette</a:t>
            </a:r>
          </a:p>
          <a:p>
            <a:r>
              <a:rPr lang="nb-NO" sz="2400" dirty="0">
                <a:ea typeface="Calibri"/>
                <a:cs typeface="Calibri"/>
              </a:rPr>
              <a:t>Kontroller forhåndsvisning av etikett, samsvarer volum med produsert volum, korrekt holdbarhet? </a:t>
            </a:r>
          </a:p>
          <a:p>
            <a:r>
              <a:rPr lang="nb-NO" sz="2400" dirty="0">
                <a:ea typeface="Calibri"/>
                <a:cs typeface="Calibri"/>
              </a:rPr>
              <a:t>Skriv eventuelle kommentarer/avklaringer i Kommentar fra farmasøytkontroll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2256C-1E3D-7EFC-F888-7B8E3ED5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0014" y="1099910"/>
            <a:ext cx="2924629" cy="31092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>
                <a:ea typeface="Calibri"/>
                <a:cs typeface="Calibri"/>
              </a:rPr>
              <a:t>Kontrollgrunnlag:</a:t>
            </a:r>
            <a:endParaRPr lang="en-US" dirty="0"/>
          </a:p>
          <a:p>
            <a:r>
              <a:rPr lang="nb-NO" sz="2400" dirty="0">
                <a:ea typeface="Calibri"/>
                <a:cs typeface="Calibri"/>
              </a:rPr>
              <a:t>Informasjon i arbeidsseddelen </a:t>
            </a:r>
          </a:p>
          <a:p>
            <a:r>
              <a:rPr lang="nb-NO" sz="2400" b="1" dirty="0">
                <a:solidFill>
                  <a:srgbClr val="FF0000"/>
                </a:solidFill>
                <a:ea typeface="Calibri"/>
                <a:cs typeface="Calibri"/>
              </a:rPr>
              <a:t>Varer fysisk på lager</a:t>
            </a:r>
          </a:p>
          <a:p>
            <a:r>
              <a:rPr lang="nb-NO" sz="2400" dirty="0">
                <a:ea typeface="Calibri"/>
                <a:cs typeface="Calibri"/>
              </a:rPr>
              <a:t>Rekvirert dose/volum mot produksjonsinstrukser og etikettinformasjon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B3D5EA-F2D9-C0F5-8A6D-485CB6132D18}"/>
              </a:ext>
            </a:extLst>
          </p:cNvPr>
          <p:cNvSpPr txBox="1">
            <a:spLocks/>
          </p:cNvSpPr>
          <p:nvPr/>
        </p:nvSpPr>
        <p:spPr>
          <a:xfrm>
            <a:off x="453570" y="365125"/>
            <a:ext cx="11575144" cy="134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>
                <a:ea typeface="Calibri"/>
                <a:cs typeface="Calibri"/>
              </a:rPr>
              <a:t>Farmasøytkontroll - kontroller arbeidsseddel</a:t>
            </a:r>
          </a:p>
        </p:txBody>
      </p:sp>
    </p:spTree>
    <p:extLst>
      <p:ext uri="{BB962C8B-B14F-4D97-AF65-F5344CB8AC3E}">
        <p14:creationId xmlns:p14="http://schemas.microsoft.com/office/powerpoint/2010/main" val="159156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269A-CD8F-69CB-ECFC-62097719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Plukk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B4756-B177-41CA-1B9A-F04854CF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85" y="910681"/>
            <a:ext cx="10515600" cy="42933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000" dirty="0">
                <a:ea typeface="Calibri"/>
                <a:cs typeface="Calibri"/>
              </a:rPr>
              <a:t>Plukk komponenter og utstyr i henhold til følgeseddelen</a:t>
            </a:r>
          </a:p>
          <a:p>
            <a:r>
              <a:rPr lang="nb-NO" sz="2000" b="1" dirty="0">
                <a:solidFill>
                  <a:srgbClr val="FF0000"/>
                </a:solidFill>
                <a:ea typeface="Calibri"/>
                <a:cs typeface="Calibri"/>
              </a:rPr>
              <a:t>Hvordan endre det om det er feil komponent på lista: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b="1" dirty="0">
                <a:solidFill>
                  <a:srgbClr val="FF0000"/>
                </a:solidFill>
                <a:ea typeface="Calibri"/>
                <a:cs typeface="Calibri"/>
              </a:rPr>
              <a:t>Gå inn på øyet, velg endre produksjon og velg Ny produksjon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b="1" dirty="0">
                <a:solidFill>
                  <a:srgbClr val="FF0000"/>
                </a:solidFill>
                <a:ea typeface="Calibri"/>
                <a:cs typeface="Calibri"/>
              </a:rPr>
              <a:t>Endres i farmasøytkontroll som må godkjennes på nytt</a:t>
            </a:r>
          </a:p>
          <a:p>
            <a:r>
              <a:rPr lang="nb-NO" sz="2000" dirty="0">
                <a:ea typeface="Calibri"/>
                <a:cs typeface="Calibri"/>
              </a:rPr>
              <a:t>Virkestoff skal være fra samme produsent</a:t>
            </a:r>
          </a:p>
          <a:p>
            <a:r>
              <a:rPr lang="nb-NO" sz="2000" dirty="0">
                <a:ea typeface="Calibri"/>
                <a:cs typeface="Calibri"/>
              </a:rPr>
              <a:t>Komponenter: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Skann følgeseddelen, og skannersymbolet vil lyse blått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Skanning virker KUN for komponenter hvis symbolet lyser blått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Skann en og en komponent, og se til at alt dokumenteres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Komponenter som ikke kan skannes må tastes inn manuelt, med </a:t>
            </a:r>
            <a:r>
              <a:rPr lang="nb-NO" sz="2000" b="1" dirty="0">
                <a:ea typeface="Calibri"/>
                <a:cs typeface="Calibri"/>
              </a:rPr>
              <a:t>dobbeltkontroll </a:t>
            </a:r>
            <a:endParaRPr lang="nb-NO" sz="2000" b="1" i="1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6.3.3 Kan skrive inn om det er flere ulike batcher</a:t>
            </a:r>
          </a:p>
          <a:p>
            <a:r>
              <a:rPr lang="nb-NO" sz="2000" dirty="0">
                <a:ea typeface="Calibri"/>
                <a:cs typeface="Calibri"/>
              </a:rPr>
              <a:t>Utstyr: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 dirty="0">
                <a:ea typeface="Calibri"/>
                <a:cs typeface="Calibri"/>
              </a:rPr>
              <a:t>Hvis obligatorisk, trykk i batchfeltet og skann utleveringsenheten</a:t>
            </a:r>
          </a:p>
          <a:p>
            <a:r>
              <a:rPr lang="nb-NO" sz="2000" dirty="0">
                <a:ea typeface="Calibri"/>
                <a:cs typeface="Calibri"/>
              </a:rPr>
              <a:t>Ferdig symbol lyser nederst på siden når alt er dokumentert </a:t>
            </a:r>
            <a:endParaRPr lang="nb-NO" sz="2000" i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1D3BD-AA35-42DF-3DE7-C90B4F1A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292" y="1371266"/>
            <a:ext cx="1885146" cy="1830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EF861-9B52-93B4-8610-10140F8D2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454" y="5198086"/>
            <a:ext cx="1075055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4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E4E3-1EA5-1429-E4AF-BCE54E9A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Produksjon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5B7B-DB07-1E7E-FDBC-7D012A24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767"/>
            <a:ext cx="11117178" cy="49699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nb-NO" dirty="0">
                <a:ea typeface="Calibri"/>
                <a:cs typeface="Calibri"/>
              </a:rPr>
              <a:t>Den som skal produser må logge seg inn i Cytodose Web</a:t>
            </a:r>
          </a:p>
          <a:p>
            <a:r>
              <a:rPr lang="nb-NO" dirty="0">
                <a:ea typeface="Calibri"/>
                <a:cs typeface="Calibri"/>
              </a:rPr>
              <a:t>Merk utleveringsenheten med produksjonsnummer, siste 7 sifre: måned og løpenummer</a:t>
            </a:r>
          </a:p>
          <a:p>
            <a:r>
              <a:rPr lang="nb-NO" b="1" dirty="0">
                <a:highlight>
                  <a:srgbClr val="FFFF00"/>
                </a:highlight>
                <a:ea typeface="Calibri"/>
                <a:cs typeface="Calibri"/>
              </a:rPr>
              <a:t>Man må lese arbeidsbeskrivelse og beregning før man starter å produsere, følg riktig rekkefølge!</a:t>
            </a: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I enkelte produksjoner skal det være signert for noe i arbeidsbeskrivelsen under farmasøytkontroll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Dokumenter prosedyrekontroller med ved å trykke </a:t>
            </a:r>
            <a:r>
              <a:rPr lang="nb-NO" b="1" dirty="0">
                <a:ea typeface="Calibri"/>
                <a:cs typeface="Calibri"/>
              </a:rPr>
              <a:t>Enter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Dokumenter volum/oppløsning og signer hver handling separat (egne rutiner for hvordan dokumentere)</a:t>
            </a:r>
          </a:p>
          <a:p>
            <a:r>
              <a:rPr lang="nb-NO" dirty="0">
                <a:ea typeface="Calibri"/>
                <a:cs typeface="Calibri"/>
              </a:rPr>
              <a:t>Opptrekk dokumenteres med </a:t>
            </a:r>
            <a:r>
              <a:rPr lang="nb-NO" b="1" dirty="0">
                <a:ea typeface="Calibri"/>
                <a:cs typeface="Calibri"/>
              </a:rPr>
              <a:t>Enter</a:t>
            </a:r>
            <a:r>
              <a:rPr lang="nb-NO" dirty="0">
                <a:ea typeface="Calibri"/>
                <a:cs typeface="Calibri"/>
              </a:rPr>
              <a:t> knapp av postproduksjons-sykepleier 2</a:t>
            </a:r>
          </a:p>
          <a:p>
            <a:r>
              <a:rPr lang="nb-NO" dirty="0">
                <a:ea typeface="Calibri"/>
                <a:cs typeface="Calibri"/>
              </a:rPr>
              <a:t>Følg med på </a:t>
            </a:r>
            <a:r>
              <a:rPr lang="nb-NO" b="1" dirty="0">
                <a:ea typeface="Calibri"/>
                <a:cs typeface="Calibri"/>
              </a:rPr>
              <a:t>Loggboken</a:t>
            </a:r>
          </a:p>
          <a:p>
            <a:r>
              <a:rPr lang="nb-NO" dirty="0">
                <a:ea typeface="Calibri"/>
                <a:cs typeface="Calibri"/>
              </a:rPr>
              <a:t>Trykk på ferdig </a:t>
            </a:r>
          </a:p>
          <a:p>
            <a:r>
              <a:rPr lang="nb-NO" dirty="0">
                <a:ea typeface="Calibri"/>
                <a:cs typeface="Calibri"/>
              </a:rPr>
              <a:t>Etiketter skrives ut når produksjonen er ferdig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987B2-AAC9-8E50-0E5C-A070CC2F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705" y="4823902"/>
            <a:ext cx="731920" cy="878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2C301-36AA-00A4-4703-D208DC0B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70" y="2202531"/>
            <a:ext cx="3657600" cy="119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5067A-09C4-5970-FB39-B099F309E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086" y="642295"/>
            <a:ext cx="3146759" cy="572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38664-0914-F2B5-9C18-13BC6AEA9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571" y="2199719"/>
            <a:ext cx="3609975" cy="8953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6FDDEAB-4C7F-0A43-4C5E-DF3BCEBD4497}"/>
              </a:ext>
            </a:extLst>
          </p:cNvPr>
          <p:cNvGrpSpPr/>
          <p:nvPr/>
        </p:nvGrpSpPr>
        <p:grpSpPr>
          <a:xfrm>
            <a:off x="6497592" y="4826336"/>
            <a:ext cx="5455318" cy="873940"/>
            <a:chOff x="6497592" y="4826336"/>
            <a:chExt cx="5455318" cy="8739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70E762-A94B-B3AF-745D-80615ED7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97592" y="4826336"/>
              <a:ext cx="5455318" cy="8739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74D074-902F-B726-EA1B-01C060F83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4642" y="5394642"/>
              <a:ext cx="1677035" cy="305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6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E454-8C84-3B25-E51B-5500DA1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Frigi produkt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ABE9-3C74-441C-506E-39764764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48" y="1276827"/>
            <a:ext cx="11107152" cy="53224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 dirty="0">
                <a:ea typeface="Calibri"/>
                <a:cs typeface="Calibri"/>
              </a:rPr>
              <a:t>Gå i menyen Frigivelse. Skann etikett på </a:t>
            </a:r>
            <a:r>
              <a:rPr lang="nb-NO" sz="1800" u="sng" dirty="0">
                <a:ea typeface="Calibri"/>
                <a:cs typeface="Calibri"/>
              </a:rPr>
              <a:t>utleveringsenheten</a:t>
            </a:r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Klikk på øyet            og se at alt er signert for slik det er rutiner for hos dere</a:t>
            </a:r>
            <a:endParaRPr lang="en-US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Arbeidsseddel- loggen viser en samlet logg med oppdatert plukkdokumentasjon, signaturer og notater for hele prosessen. Ikke alt som står her er synlig i skjermbildet når man har skannet etiketten</a:t>
            </a:r>
            <a:endParaRPr lang="en-US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Kontroller at farmasøytkontroll, plukk og produksjon er utført og dokumentert tilfredsstillende (se eventuelt prosedyrer-følger sykehusets prosedyrer) </a:t>
            </a:r>
            <a:endParaRPr lang="en-US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Gjør visuell kontroll, signer for dette</a:t>
            </a:r>
          </a:p>
          <a:p>
            <a:endParaRPr lang="nb-NO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Dersom noe ikke er dokumentert på arbeidsseddel, kan det noteres i frigivningskommentar</a:t>
            </a: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Eventuelt avvik vurderes og dokumenteres i avvikssystem</a:t>
            </a: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33195-00DD-E732-201A-FE32322C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15" y="4752246"/>
            <a:ext cx="3093869" cy="573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5AE50-28D5-7BFC-9B70-0B096492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83" y="1619956"/>
            <a:ext cx="295321" cy="349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E58AA-0D91-3509-97E5-09CCD1C0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23" y="3524334"/>
            <a:ext cx="434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7DEF-AB16-CE03-6D8F-2B05B7DD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E077-5541-CA45-B512-C0767AC8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Frigi produkt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35F-03A2-6FE2-7F5C-CDD86474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48" y="745432"/>
            <a:ext cx="11588415" cy="561325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Disse prosedyrekontrollene blir alltid signert på apoteket </a:t>
            </a:r>
          </a:p>
          <a:p>
            <a:r>
              <a:rPr lang="nb-NO" sz="1800" dirty="0">
                <a:ea typeface="Calibri"/>
                <a:cs typeface="Calibri"/>
              </a:rPr>
              <a:t>Det er ikke absolutt nødvendig å signere på dem for å kunne frigi. Dere kan velge selv hvilke dere ønsker å signere</a:t>
            </a:r>
            <a:endParaRPr lang="nb-NO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Et forslag er at det kan signeres for visuell kontroll og at det er sjekket at det er produsert etter arbeidsseddel</a:t>
            </a:r>
          </a:p>
          <a:p>
            <a:r>
              <a:rPr lang="nb-NO" sz="1800" dirty="0">
                <a:ea typeface="Calibri"/>
                <a:cs typeface="Calibri"/>
              </a:rPr>
              <a:t>Dere må gjerne droppe å signere for at rekvisisjon er sjekket ettersom dette ikke blir gjort</a:t>
            </a:r>
          </a:p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Når alt er kontrollert og dokumentert slik dere ønsker, velg å frigi eller avvise produksjon</a:t>
            </a: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Når en prosedyrekontroll ikke er signert, vil det komme opp en kommentarboks der man må skrive en kommentar. Det kan f.eks skrives "Postproduksjon" og så trykke OK</a:t>
            </a: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dirty="0">
              <a:ea typeface="Calibri"/>
              <a:cs typeface="Calibri"/>
            </a:endParaRPr>
          </a:p>
          <a:p>
            <a:endParaRPr lang="nb-NO" sz="1400" b="1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585C5-5960-58A6-3D9D-CAB0DB02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443" y="2671655"/>
            <a:ext cx="2428009" cy="136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99223-9A81-56B1-1D7B-69502E9C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83" y="113797"/>
            <a:ext cx="6162674" cy="12462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B12C81-DCF8-5E73-4165-B5BEF8290367}"/>
              </a:ext>
            </a:extLst>
          </p:cNvPr>
          <p:cNvGrpSpPr/>
          <p:nvPr/>
        </p:nvGrpSpPr>
        <p:grpSpPr>
          <a:xfrm>
            <a:off x="5895725" y="4631154"/>
            <a:ext cx="4391025" cy="1866900"/>
            <a:chOff x="5895725" y="4631154"/>
            <a:chExt cx="4391025" cy="18669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D4D791-20E2-E7DF-29A6-265EF1E6C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725" y="4631154"/>
              <a:ext cx="4391025" cy="1866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02C2EA-2E38-30F4-205E-84DED189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0501" y="5125332"/>
              <a:ext cx="940036" cy="18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29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E9B3-EB01-1BF3-4DF2-A4519F24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CA95-3560-DD3F-B557-D12E3A0D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Viktige knapper i arbeidsseddel-loggen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76B9A-D4CD-4C54-B521-A3726B42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22"/>
            <a:ext cx="6625390" cy="48612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1800" dirty="0">
                <a:ea typeface="Calibri"/>
                <a:cs typeface="Calibri"/>
              </a:rPr>
              <a:t>Søk opp produksjonsnummeret </a:t>
            </a: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Klikk på produksjonsnummeret i listen. Arbeidsseddel-loggen vises som pop-up. Bla til nederst: </a:t>
            </a:r>
          </a:p>
          <a:p>
            <a:r>
              <a:rPr lang="nb-NO" sz="1800" dirty="0">
                <a:ea typeface="Calibri"/>
                <a:cs typeface="Calibri"/>
              </a:rPr>
              <a:t>Her kan det det velges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Ny produksjon: Nytt produksjonsnummer dukker opp i farmasøytkontroll listen og har samme rekvisisjonstilknytning. Det står hvilket produksjonsnummer den erstatter. Avviste produksjoner kan det også lages ny produksjon av.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Avvis produksjon (åpner for at dose, dato og leveringssted kan endres)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Slett produksjon (åpner også for endringer men skal kun brukes hvis medikamentet ikke skal gis)</a:t>
            </a:r>
          </a:p>
          <a:p>
            <a:r>
              <a:rPr lang="nb-NO" sz="1800" dirty="0">
                <a:ea typeface="Calibri"/>
                <a:cs typeface="Calibri"/>
              </a:rPr>
              <a:t>Her kan det skrives ut ny følgeseddel, etikett og arbeidsseddel (loggen fra øyet). Restetikett er ikke aktuelt </a:t>
            </a:r>
          </a:p>
          <a:p>
            <a:endParaRPr lang="nb-NO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sz="1800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b="1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6CABD-E752-ACA4-B98A-13D823E8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427" y="187328"/>
            <a:ext cx="1357580" cy="1719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867EC-669F-01A7-54AD-EA986779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29" y="1364056"/>
            <a:ext cx="2857500" cy="670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1A4E2-E32E-3C49-FD3C-71BE1F9D8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533" y="1196140"/>
            <a:ext cx="2170697" cy="2099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AF896-DD42-C8A7-564A-6725BFBDB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36" y="3741820"/>
            <a:ext cx="2167689" cy="19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6C81-3501-446A-8644-A9EF161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Cytodose - Sløyfa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7C4F-1358-F18E-1911-51179964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Planlegg produksjon </a:t>
            </a:r>
            <a:endParaRPr lang="nb-NO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Farmasøytkontroll</a:t>
            </a:r>
          </a:p>
          <a:p>
            <a:r>
              <a:rPr lang="nb-NO" dirty="0">
                <a:ea typeface="Calibri"/>
                <a:cs typeface="Calibri"/>
              </a:rPr>
              <a:t>Plukk</a:t>
            </a:r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Produksjon</a:t>
            </a:r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Frigi produkt </a:t>
            </a:r>
            <a:endParaRPr lang="nb-NO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51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F2B2-98A9-56BD-E4D5-7225D9CB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Fakturering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184F-ADC9-5BF6-4625-EE849FB7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48" y="1825625"/>
            <a:ext cx="11307678" cy="3660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Ingenting skal faktureres når det produseres ved postproduksjonssted  </a:t>
            </a:r>
            <a:r>
              <a:rPr lang="nb-NO" i="1" dirty="0">
                <a:ea typeface="Calibri"/>
                <a:cs typeface="Calibri"/>
              </a:rPr>
              <a:t>(innstilling i programmet – forsøker å ha disse riktig før uke 9)</a:t>
            </a:r>
          </a:p>
          <a:p>
            <a:r>
              <a:rPr lang="nb-NO" dirty="0">
                <a:ea typeface="Calibri"/>
                <a:cs typeface="Calibri"/>
              </a:rPr>
              <a:t>Alt utstyr og legemidler tas fra sykehusets lager </a:t>
            </a:r>
          </a:p>
          <a:p>
            <a:r>
              <a:rPr lang="nb-NO" dirty="0">
                <a:ea typeface="Calibri"/>
                <a:cs typeface="Calibri"/>
              </a:rPr>
              <a:t>Egne rutiner for lagertelling</a:t>
            </a:r>
          </a:p>
        </p:txBody>
      </p:sp>
    </p:spTree>
    <p:extLst>
      <p:ext uri="{BB962C8B-B14F-4D97-AF65-F5344CB8AC3E}">
        <p14:creationId xmlns:p14="http://schemas.microsoft.com/office/powerpoint/2010/main" val="319877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4097-7740-5136-617A-BDB0E915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Vanlige produksjoner i Flekkefjord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41E1-411F-ACBB-E497-CEED7A07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Nivolumab, etoposid, paklitaksel, karboplatin, flox (hele), fliri (hele), oksaliplatin, fluorouracil. Kalsiumfolinat ligger som postproduksjon. </a:t>
            </a:r>
          </a:p>
          <a:p>
            <a:r>
              <a:rPr lang="en-US" dirty="0">
                <a:ea typeface="Calibri"/>
                <a:cs typeface="Calibri"/>
              </a:rPr>
              <a:t>Paklitakselalbumin (fint eksempel)</a:t>
            </a:r>
          </a:p>
          <a:p>
            <a:r>
              <a:rPr lang="en-US" dirty="0">
                <a:ea typeface="Calibri"/>
                <a:cs typeface="Calibri"/>
              </a:rPr>
              <a:t>Kyprolis (veldig bra eksempel). Godt eksempel på produksjonstekst</a:t>
            </a:r>
          </a:p>
          <a:p>
            <a:r>
              <a:rPr lang="en-US" dirty="0">
                <a:ea typeface="Calibri"/>
                <a:cs typeface="Calibri"/>
              </a:rPr>
              <a:t>Infusor – lages i Kristiansand. </a:t>
            </a:r>
          </a:p>
        </p:txBody>
      </p:sp>
    </p:spTree>
    <p:extLst>
      <p:ext uri="{BB962C8B-B14F-4D97-AF65-F5344CB8AC3E}">
        <p14:creationId xmlns:p14="http://schemas.microsoft.com/office/powerpoint/2010/main" val="205012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ADCC-4262-6B1A-5B60-1FF1326A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6" y="365125"/>
            <a:ext cx="11993695" cy="1353105"/>
          </a:xfrm>
        </p:spPr>
        <p:txBody>
          <a:bodyPr/>
          <a:lstStyle/>
          <a:p>
            <a:r>
              <a:rPr lang="nb-NO" dirty="0">
                <a:ea typeface="Calibri"/>
                <a:cs typeface="Calibri"/>
              </a:rPr>
              <a:t>Vanlige produksjoner i Kragerø/Notodden/Skien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264E-0D4F-C0C2-1F97-CA743DF3E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08" y="1825625"/>
            <a:ext cx="11580562" cy="3660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Vanlige produksjoner: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Kragerø/Notodden: Paklitaksel, flox, abraxane,  folfox, folfiri, vidaza, karfilzomib, rituksimab, FLV, kalsiumfolinat (som i CMS, kan være både til medisinrom og apotekprod)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Skien: baxter pumpe, mitomycin til blæreinstallasjon, mitomycinøyedråper, sendoxan (til privat) +++. Betanien hospital, privat, bestiller over tlf, reuma og øyesykehus. Behøver god måte å håndtere manuelle bestillinger. </a:t>
            </a:r>
          </a:p>
          <a:p>
            <a:r>
              <a:rPr lang="nb-NO" dirty="0">
                <a:ea typeface="Calibri"/>
                <a:cs typeface="Calibri"/>
              </a:rPr>
              <a:t>God eksempelcase: vidaza, karfilzomib, … </a:t>
            </a:r>
          </a:p>
        </p:txBody>
      </p:sp>
    </p:spTree>
    <p:extLst>
      <p:ext uri="{BB962C8B-B14F-4D97-AF65-F5344CB8AC3E}">
        <p14:creationId xmlns:p14="http://schemas.microsoft.com/office/powerpoint/2010/main" val="260491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D66B-8C13-F7E3-04B7-0323DEA6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Øvingsoppgaver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976-CB77-B694-0CA5-FEA94092C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034" y="1322418"/>
            <a:ext cx="6497659" cy="4156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CAPOX- Kapecitabin/Gemcitabin (gi 016)</a:t>
            </a:r>
            <a:endParaRPr lang="en-US" sz="2200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FLV- Fluorouracil/Kalsiumfolinat (gi 018)</a:t>
            </a:r>
          </a:p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Azacitidin a.c dag 1-5</a:t>
            </a:r>
          </a:p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Karfilzomib20/56 (blod 373)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solidFill>
                  <a:schemeClr val="accent1"/>
                </a:solidFill>
                <a:ea typeface="Calibri"/>
                <a:cs typeface="Calibri"/>
              </a:rPr>
              <a:t>Endre komponenter</a:t>
            </a:r>
          </a:p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Paklitakselalbumin150mg/m2 (bryst 049) </a:t>
            </a:r>
            <a:endParaRPr lang="nb-NO" dirty="0">
              <a:solidFill>
                <a:schemeClr val="accent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solidFill>
                  <a:schemeClr val="accent1"/>
                </a:solidFill>
                <a:ea typeface="Calibri"/>
                <a:cs typeface="Calibri"/>
              </a:rPr>
              <a:t>Utleveringsenhet FrekaMix og angre prosedyrekontroller</a:t>
            </a:r>
            <a:endParaRPr lang="nb-NO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nb-NO" sz="2200" dirty="0">
                <a:solidFill>
                  <a:schemeClr val="accent1"/>
                </a:solidFill>
                <a:ea typeface="Calibri"/>
                <a:cs typeface="Calibri"/>
              </a:rPr>
              <a:t>FOLFOX- m/Baxter pumpe (gi 243) </a:t>
            </a:r>
            <a:endParaRPr lang="nb-NO" dirty="0">
              <a:solidFill>
                <a:schemeClr val="accent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solidFill>
                  <a:schemeClr val="accent1"/>
                </a:solidFill>
                <a:ea typeface="Calibri"/>
                <a:cs typeface="Calibri"/>
              </a:rPr>
              <a:t>Flytte produksjonen</a:t>
            </a:r>
            <a:endParaRPr lang="nb-NO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9E3330-EF45-B7AB-7BB1-2D998285B07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E956DB3-1290-8460-9D0A-6313DA7B7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835" y="371655"/>
            <a:ext cx="4040934" cy="51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A1841-0686-EDFC-324D-2417D88CA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8438-84E1-3E2C-2D1C-BB4AF63A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r>
              <a:rPr lang="nb-NO" b="0" dirty="0">
                <a:ea typeface="Calibri"/>
                <a:cs typeface="Calibri"/>
              </a:rPr>
              <a:t>CAPOX- Kapecitabin/Gemcitabin (gi 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DADF-B4B8-AA95-2EC2-0B12C6D4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CAPOX- Kapecitabin/Gemcitabin (gi 016)</a:t>
            </a:r>
            <a:br>
              <a:rPr lang="nb-NO" b="0" dirty="0">
                <a:ea typeface="+mn-lt"/>
                <a:cs typeface="+mn-lt"/>
              </a:rPr>
            </a:br>
            <a:r>
              <a:rPr lang="nb-NO" b="0" dirty="0">
                <a:ea typeface="+mn-lt"/>
                <a:cs typeface="+mn-lt"/>
              </a:rPr>
              <a:t>Planlegge og farmasøytgodkjenne</a:t>
            </a:r>
            <a:endParaRPr lang="en-US" b="0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C8597-2AED-7A5E-6E9E-4B797BFF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7" y="1718511"/>
            <a:ext cx="10700084" cy="41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5988-5516-FD81-DD4A-7D9BFA94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b="0" dirty="0"/>
              <a:t>CAPOX- Kapecitabin/Gemcitabin (gi 016)</a:t>
            </a:r>
            <a:br>
              <a:rPr lang="nb-NO" b="0" dirty="0"/>
            </a:br>
            <a:r>
              <a:rPr lang="nb-NO" b="0" dirty="0">
                <a:ea typeface="Calibri"/>
                <a:cs typeface="Calibri"/>
              </a:rPr>
              <a:t>Skiv ut Følgeseddel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D8C34-3558-2F2C-72F0-CCD943B3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3789692"/>
            <a:ext cx="2574625" cy="975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C83E28-620B-9B7A-BB7A-C941C1B0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188" y="4751088"/>
            <a:ext cx="1409700" cy="13239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4FEB5C-7709-82DB-F0D1-7D1565FFD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836887" y="1407753"/>
            <a:ext cx="3434355" cy="401719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EE0A88-40AE-6FF9-4F49-DB0D7E9D3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90716" y="1869990"/>
            <a:ext cx="5181600" cy="1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D56-3EEC-6BCD-A9E6-12BB7D2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CAPOX- Kapecitabin/Gemcitabin (gi 016)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Plukk-kontroll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FAA206-4D41-D669-CEF2-E3000EC46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8217" y="2689853"/>
            <a:ext cx="3080169" cy="1946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C2BBBD-16E9-C8EF-C270-A9EFC579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31" y="1767337"/>
            <a:ext cx="1564436" cy="1425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E87F3-D9E1-1D7E-EC68-61372028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300" y="4634002"/>
            <a:ext cx="4181475" cy="139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9FB3C-278C-606D-07A2-F2CE57D57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60" y="3196394"/>
            <a:ext cx="5229375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D9F4B06-F414-0ED4-0F59-263A476DE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02913"/>
            <a:ext cx="12192000" cy="3071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9A8E0-D6F3-9402-6EDD-0DFC951A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CAPOX- Kapecitabin/Gemcitabin (gi 016)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Produksjon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EB7BE-CDD4-8F8B-0C20-77682D96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55" y="5168603"/>
            <a:ext cx="1885950" cy="7239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45BE538E-AA52-2217-DF36-135087A248FC}"/>
              </a:ext>
            </a:extLst>
          </p:cNvPr>
          <p:cNvSpPr/>
          <p:nvPr/>
        </p:nvSpPr>
        <p:spPr>
          <a:xfrm rot="10800000">
            <a:off x="6627998" y="5464291"/>
            <a:ext cx="855500" cy="4281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A3272A3-8EBD-8DE3-60E3-5EAC5ABBA00B}"/>
              </a:ext>
            </a:extLst>
          </p:cNvPr>
          <p:cNvSpPr/>
          <p:nvPr/>
        </p:nvSpPr>
        <p:spPr>
          <a:xfrm rot="18060000">
            <a:off x="7503471" y="3365034"/>
            <a:ext cx="812369" cy="50003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D349A-E8C7-A501-F2BF-F1E87D36B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214" y="1714425"/>
            <a:ext cx="6486525" cy="1094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3673BA-BF8B-A596-D0C9-11C2F144A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949" y="4301521"/>
            <a:ext cx="2333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4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F0E0-F4C0-A971-B8E7-1E30965B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CAPOX-Kapecitabin/Gemcitabin(gi 016)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Frigivelse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0A77-572D-0F3B-77A9-69C34E8E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D914C-0BCA-82BC-FED3-44B9B2C2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75" y="1825745"/>
            <a:ext cx="39624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7A297-4053-CD64-355B-AB5F5E2D0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96" y="1513488"/>
            <a:ext cx="927519" cy="131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D7787-E95F-A1D3-E6D8-DE2357FD2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0843"/>
            <a:ext cx="12192000" cy="12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ECC33-8156-C557-6FD4-7FCE54634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56" y="4083709"/>
            <a:ext cx="1628775" cy="93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2B659-8776-D20C-0A4E-3A3F979FA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514" y="4083731"/>
            <a:ext cx="4724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43F5-38E4-1636-61FD-10E569F6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1668626" cy="1345615"/>
          </a:xfrm>
        </p:spPr>
        <p:txBody>
          <a:bodyPr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Lokale ting slik det gjøres i dag i CMS</a:t>
            </a:r>
            <a:br>
              <a:rPr lang="nb-NO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2FED-56A4-D1AB-0A95-4BCA9AF9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64" y="1376857"/>
            <a:ext cx="11892947" cy="4522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 dirty="0">
                <a:ea typeface="Calibri"/>
                <a:cs typeface="Calibri"/>
              </a:rPr>
              <a:t>Flekkefjord: Rimelighetsvurderes i Kristiansand. Mye produseres for Flekkefjord i Kristiansand og transporteres dagen etter på morgenen (1,5 time kjørevei). Ellers lager Flekkefjord det som har utfordringer med holdbarhet og stabilitet. Plukkliste for de aktuelle medikamentene printes der og produseres. </a:t>
            </a:r>
            <a:endParaRPr lang="en-US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nb-NO" sz="1800" dirty="0">
                <a:ea typeface="Calibri"/>
                <a:cs typeface="Calibri"/>
              </a:rPr>
              <a:t>Notodden: lapp til onkolog postkasse om at kur må bestilles i CMS. Onkolog bestiller, f.eks serier. Merknad om dosereduksjoner. Farmasøyt rimelighetsvurderer kuren (Skien apoteket). Notodden printer plukklista, produserer. Lager alt på Notodden, unntatt baxter pumper pga hbh (kun Notodden har pumper) </a:t>
            </a:r>
            <a:endParaRPr lang="en-US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nb-NO" sz="1800" dirty="0">
                <a:ea typeface="Calibri"/>
                <a:cs typeface="Calibri"/>
              </a:rPr>
              <a:t>Kragerø: lapp til onkolog postkasse om at kur må bestilles i CMS. Onkolog bestiller, f.eks serier. Merknad om dosereduksjoner. Farmasøyt rimelighetsvurderer kuren (Skien apoteket). Kragerø printer plukklista, produserer. Lager alt i Kragerø</a:t>
            </a: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91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8AB2-0BDE-0C3B-5090-89956831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2F7C-C0CC-7527-0593-86B03913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r>
              <a:rPr lang="nb-NO" b="0" dirty="0">
                <a:ea typeface="Calibri"/>
                <a:cs typeface="Calibri"/>
              </a:rPr>
              <a:t>FLV- Fluorouracil/Kalsiumfolinat (gi 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38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F958-7FA4-43EB-DF43-6A3AB43A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/>
              <a:t>FLV- Fluorouracil/Kalsiumfolinat (gi 018)</a:t>
            </a:r>
            <a:br>
              <a:rPr lang="nb-NO" b="0" dirty="0"/>
            </a:br>
            <a:r>
              <a:rPr lang="nb-NO" b="0" dirty="0"/>
              <a:t>Planlegge og farmasøytgodkjenne</a:t>
            </a:r>
            <a:endParaRPr lang="en-US" b="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0C3EC-CCE4-9074-CB07-24482B2B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9" y="1976614"/>
            <a:ext cx="10374136" cy="28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5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7B49-0681-63D0-21AE-6BC781AB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b="0" dirty="0"/>
              <a:t>FLV- Fluorouracil/Kalsiumfolinat (gi 018)</a:t>
            </a:r>
            <a:br>
              <a:rPr lang="nb-NO" b="0" dirty="0"/>
            </a:br>
            <a:r>
              <a:rPr lang="nb-NO" b="0" dirty="0">
                <a:ea typeface="Calibri"/>
                <a:cs typeface="Calibri"/>
              </a:rPr>
              <a:t>Skrive ut følgeseddel</a:t>
            </a:r>
            <a:endParaRPr lang="en-US" b="0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DD1C30-EE8E-7042-334E-C06F94907E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19568" y="1739361"/>
            <a:ext cx="2919467" cy="3660775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B3174-9B05-F7F0-DF63-7F291CC392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1734" y="1553859"/>
            <a:ext cx="5181600" cy="1769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6972B-A756-B84E-B16B-99387F28A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750" y="3307939"/>
            <a:ext cx="2574625" cy="975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F1FF1C-9C23-B7A2-CDD5-00D0D6CFC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490" y="4276635"/>
            <a:ext cx="14097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64AA-BBE2-C722-C311-DD4A763B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FLV- Fluorouracil/Kalsiumfolinat (gi 018)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Plukk-kontroll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63B358-56AB-6142-9DD3-11E9CB34EB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9610" y="1500902"/>
            <a:ext cx="898943" cy="1272395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EA0630-18D6-7A06-7B1D-46F05B55BD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207598"/>
              </p:ext>
            </p:extLst>
          </p:nvPr>
        </p:nvGraphicFramePr>
        <p:xfrm>
          <a:off x="6574766" y="4356039"/>
          <a:ext cx="4060167" cy="77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A0E594C-9BC8-5CDA-625A-99A9A9022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76" y="2773055"/>
            <a:ext cx="7049038" cy="19705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3DAC47-3582-6F2E-0EE7-1E7802EA4F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0633" y="4468180"/>
            <a:ext cx="4470998" cy="1304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3A02B7-5B77-B458-BA36-0FF4BAC974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9602" y="1499738"/>
            <a:ext cx="4181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1D8B-1663-8B5D-BB2E-84176CAF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FLV- Fluorouracil/Kalsiumfolinat (gi 018)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Produksjon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1A364-A12B-3F8D-B3EB-AD6CC39A95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1163" y="1695729"/>
            <a:ext cx="2765193" cy="36607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3BF38-332F-2CE1-3954-9F566A720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91273" y="4379413"/>
            <a:ext cx="5181600" cy="134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87661-511A-6B3C-6F91-3FDA9B77C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147" y="4298741"/>
            <a:ext cx="3263195" cy="2561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FE861-18E8-DAD5-2B3F-B816A4539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263" y="1711855"/>
            <a:ext cx="646747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CF43C-081F-D950-68FE-A6C51F5BA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698" y="5704455"/>
            <a:ext cx="1885950" cy="72390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721CC1F-3D94-86DF-59FA-B46BF6880300}"/>
              </a:ext>
            </a:extLst>
          </p:cNvPr>
          <p:cNvSpPr/>
          <p:nvPr/>
        </p:nvSpPr>
        <p:spPr>
          <a:xfrm rot="4320000">
            <a:off x="6322079" y="3341582"/>
            <a:ext cx="1674261" cy="37600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7E0D57A9-9BA5-2B77-794F-4C39334D3E4C}"/>
              </a:ext>
            </a:extLst>
          </p:cNvPr>
          <p:cNvSpPr/>
          <p:nvPr/>
        </p:nvSpPr>
        <p:spPr>
          <a:xfrm rot="9720000">
            <a:off x="7648196" y="5683227"/>
            <a:ext cx="1358618" cy="5509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86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C74A-DF54-D0DE-AA80-3EDCD1650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363D-0E16-107F-4CF2-F9EBAFEC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FLV-Fluorouracil/kalsiumfolinat(gi 018)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Frigivelse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E830-5E2F-4AAE-5B58-8D0D8C33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7DD09-4F2C-977B-9A57-828DF722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75" y="1825745"/>
            <a:ext cx="39624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26C9A-117C-CAF7-A958-BB433995A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96" y="1513488"/>
            <a:ext cx="927519" cy="131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D80DD-63DD-1EE0-3FB8-F1CD40EE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0843"/>
            <a:ext cx="12192000" cy="12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A8191-CD6B-7D97-65E4-12F8A1648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56" y="4083709"/>
            <a:ext cx="162877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A5C17-736A-93CA-7253-B56121920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775" y="4091976"/>
            <a:ext cx="4800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6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F33C5-3550-DC45-2A3E-366001E3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F9EA-6338-9CAE-5A68-F6329DCA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r>
              <a:rPr lang="nb-NO" b="0" dirty="0">
                <a:ea typeface="Calibri"/>
                <a:cs typeface="Calibri"/>
              </a:rPr>
              <a:t>Azacitidin a.c dag 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1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6447-DE9E-55A6-8511-55319E08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b="0" dirty="0"/>
              <a:t>Azacitidin a.c 1-5</a:t>
            </a:r>
            <a:br>
              <a:rPr lang="nb-NO" b="0" dirty="0"/>
            </a:br>
            <a:r>
              <a:rPr lang="nb-NO" b="0" dirty="0"/>
              <a:t>Planlegge og farmasøytgodkjenne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ED101-502C-5976-504B-4E7483CA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462"/>
            <a:ext cx="12192000" cy="33230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4681B8-B3FB-475E-6DAB-86FECF5C6A28}"/>
              </a:ext>
            </a:extLst>
          </p:cNvPr>
          <p:cNvSpPr/>
          <p:nvPr/>
        </p:nvSpPr>
        <p:spPr>
          <a:xfrm>
            <a:off x="1771937" y="4552517"/>
            <a:ext cx="10072785" cy="218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8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F2C1C-BFDA-1F6E-8348-E121FCB8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B58-BC03-D215-01A1-98B15A3A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b="0" dirty="0">
                <a:ea typeface="Calibri"/>
                <a:cs typeface="Calibri"/>
              </a:rPr>
              <a:t>Azacitidin a.c 1-5</a:t>
            </a:r>
            <a:br>
              <a:rPr lang="nb-NO" b="0" dirty="0"/>
            </a:br>
            <a:r>
              <a:rPr lang="nb-NO" b="0" dirty="0">
                <a:ea typeface="Calibri"/>
                <a:cs typeface="Calibri"/>
              </a:rPr>
              <a:t>Skiv ut Følgeseddel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BD09E-6053-F572-A63A-E159DFD26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634" y="1595561"/>
            <a:ext cx="5224732" cy="219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50A73-38DF-A1A8-82DE-7AE0B512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3789692"/>
            <a:ext cx="2574625" cy="975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5B7C1-34EB-544E-F9AE-456DC61DD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188" y="4751088"/>
            <a:ext cx="1409700" cy="13239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68727D-97F8-C27E-B257-4170EAD339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771704" y="416644"/>
            <a:ext cx="4557686" cy="49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5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140D-0CC9-8E84-A189-7AD2C958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EEB5-93EB-E128-0246-0DCABC0B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Azacitidin a.c 1-5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Plukk-kontroll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1AA40-30F9-1562-2391-B5CD5306A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73911" y="365090"/>
            <a:ext cx="898943" cy="1272395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51C70-88A6-78BB-5A5F-719EBF962C8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74766" y="4356039"/>
          <a:ext cx="4060167" cy="77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EC7421C4-BC8E-468D-3326-34242DFF2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633" y="4468180"/>
            <a:ext cx="4470998" cy="1304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C1730F-BA8D-2811-F92E-9114BCEC9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274" y="1705605"/>
            <a:ext cx="8733527" cy="27854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BDC330-3D17-8969-0CC5-9CE5A85BCC3A}"/>
              </a:ext>
            </a:extLst>
          </p:cNvPr>
          <p:cNvSpPr/>
          <p:nvPr/>
        </p:nvSpPr>
        <p:spPr>
          <a:xfrm>
            <a:off x="4882792" y="4259396"/>
            <a:ext cx="3725363" cy="241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ECAC5C-F55C-80E2-0CD7-504D9BAB39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3375" y="4493"/>
            <a:ext cx="4181475" cy="19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7ABB-E6C9-60F1-19EF-80086001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DA10-6A27-3FED-2600-63B23F23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1668626" cy="1345615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Calibri"/>
                <a:cs typeface="Calibri"/>
              </a:rPr>
              <a:t>Hvordan blir det med Cytodose ved postproduksjon?</a:t>
            </a: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F10D-2A60-645B-19E5-650C8C2DC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64" y="1376857"/>
            <a:ext cx="11892947" cy="4522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 dirty="0">
                <a:ea typeface="Calibri"/>
                <a:cs typeface="Calibri"/>
              </a:rPr>
              <a:t>REKVISISJON (lege/sykepleier)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Tilgang til alle HSØ pasienter i Cytodose i pasientsammendrag. Kan gi seg selv behandlerrelasjon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Må ha delegert godkjenningsrolle så man kan endre leveringssted/dato/klokkeslett Kan så godkjenne og sende bestilling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Kurer (f.eks seriekurer)ligger på avvent må godkjennes. Delegert godkjenningsrolle kan endre sted før bestilling sendes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900" dirty="0">
                <a:ea typeface="Calibri"/>
                <a:cs typeface="Calibri"/>
              </a:rPr>
              <a:t>Kan også lage versjonsendring av rekvisisjonen og sende på nytt</a:t>
            </a:r>
            <a:endParaRPr lang="nb-NO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900" dirty="0">
                <a:ea typeface="Calibri"/>
                <a:cs typeface="Calibri"/>
              </a:rPr>
              <a:t>Man kan sette ulike leveringssteder på ulike medikamenter i rekvisisjonen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Må bestille til riktig leveringssted, så det kommer på riktige planleggingslister</a:t>
            </a:r>
          </a:p>
          <a:p>
            <a:endParaRPr lang="nb-NO" sz="1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980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604D1-F0BC-8086-8FB8-39707935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E87C-7F4D-78E5-74BD-FFEDBEE0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Azacitidin a.c 1-5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Produksjon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16719-B340-7719-1FC2-621A2BA66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87" y="5128603"/>
            <a:ext cx="1885950" cy="7239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94A028-9954-00AB-4791-960A10D1D4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6883" y="2304396"/>
            <a:ext cx="7740766" cy="145240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9D38E7C-B159-CC68-76D8-F6BF1C87F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8731" y="1653096"/>
            <a:ext cx="2995180" cy="4192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AC7983-C8B3-2030-A443-9DA0E6D85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1622" y="4273492"/>
            <a:ext cx="2013549" cy="12296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09F1FA-E383-0906-6ACA-894A70EF9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03" y="299408"/>
            <a:ext cx="5019675" cy="14859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08E93569-9B04-C84F-F8E4-C6B3D27C3D48}"/>
              </a:ext>
            </a:extLst>
          </p:cNvPr>
          <p:cNvSpPr/>
          <p:nvPr/>
        </p:nvSpPr>
        <p:spPr>
          <a:xfrm rot="5400000">
            <a:off x="8444552" y="1918325"/>
            <a:ext cx="733393" cy="30705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E11140-17AC-40CF-5A20-D3CF60141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893" y="3882337"/>
            <a:ext cx="2324100" cy="242887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FDDDE43C-1DA3-D53F-E4CA-9967944BE744}"/>
              </a:ext>
            </a:extLst>
          </p:cNvPr>
          <p:cNvSpPr/>
          <p:nvPr/>
        </p:nvSpPr>
        <p:spPr>
          <a:xfrm rot="3960000">
            <a:off x="10179448" y="3762398"/>
            <a:ext cx="992471" cy="3459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54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39A0-DA76-AD1E-0094-65D70AB4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0857-4838-772D-96C8-D4135F13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Calibri"/>
                <a:cs typeface="Calibri"/>
              </a:rPr>
              <a:t>Azacitidin a.c 1-5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Frigivelse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6EC3-B9D2-D9A6-E42C-CCA4B308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1776-FF52-2EBE-E0B3-AEA09382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75" y="1825745"/>
            <a:ext cx="39624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FC8AA-8C5B-C277-1995-F2F94A3F5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96" y="1513488"/>
            <a:ext cx="927519" cy="131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35191-EDFA-0EFD-70FA-689ECE8FF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0843"/>
            <a:ext cx="12192000" cy="12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7301E-3E33-87D7-7561-AF0C5E63B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56" y="4083709"/>
            <a:ext cx="162877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ABA8B-78AF-306C-023A-0ECC541D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775" y="4091976"/>
            <a:ext cx="4800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6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1F7B-6150-4E8B-39AD-C988A895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A3E4-6311-5B2B-C56F-25EE9ED3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Calibri"/>
                <a:cs typeface="Calibri"/>
              </a:rPr>
              <a:t>Karfilzomib20/56 (blod 373)</a:t>
            </a:r>
            <a:endParaRPr lang="en-US" b="0" dirty="0">
              <a:ea typeface="Calibri"/>
              <a:cs typeface="Calibri"/>
            </a:endParaRPr>
          </a:p>
          <a:p>
            <a:pPr marL="685800" lvl="1" indent="-228600">
              <a:spcBef>
                <a:spcPts val="500"/>
              </a:spcBef>
            </a:pPr>
            <a:r>
              <a:rPr lang="nb-NO" sz="3200" dirty="0">
                <a:solidFill>
                  <a:schemeClr val="bg1"/>
                </a:solidFill>
                <a:ea typeface="Calibri"/>
                <a:cs typeface="Calibri"/>
              </a:rPr>
              <a:t>Endre komponenter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31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C77B9-F2D2-1690-150F-BA1409F8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EE1-C9E6-5AC7-1A72-091C6D44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  Karfilzomib20/56 (blod373)</a:t>
            </a:r>
            <a:br>
              <a:rPr lang="nb-NO" b="0" dirty="0">
                <a:ea typeface="+mn-lt"/>
                <a:cs typeface="+mn-lt"/>
              </a:rPr>
            </a:br>
            <a:r>
              <a:rPr lang="nb-NO" b="0" dirty="0">
                <a:ea typeface="+mn-lt"/>
                <a:cs typeface="+mn-lt"/>
              </a:rPr>
              <a:t>Planlegge og farmasøytgodkjenne</a:t>
            </a:r>
            <a:endParaRPr lang="en-US" b="0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D5ED1-C884-6192-DD4E-3B07FFCE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1477"/>
            <a:ext cx="12192000" cy="2635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751C4-1252-DE97-5353-017DC0CCBFD4}"/>
              </a:ext>
            </a:extLst>
          </p:cNvPr>
          <p:cNvSpPr/>
          <p:nvPr/>
        </p:nvSpPr>
        <p:spPr>
          <a:xfrm>
            <a:off x="1853719" y="4075457"/>
            <a:ext cx="10249979" cy="286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86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E12CB-3A79-2D83-C36F-D1ADF125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E1F-C17B-3676-E1A0-8E66E3FC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b="0" dirty="0">
                <a:ea typeface="+mn-lt"/>
                <a:cs typeface="+mn-lt"/>
              </a:rPr>
              <a:t>Karfilzomib20/56 (blod373)</a:t>
            </a:r>
            <a:br>
              <a:rPr lang="nb-NO" b="0" dirty="0"/>
            </a:br>
            <a:r>
              <a:rPr lang="nb-NO" b="0" dirty="0">
                <a:ea typeface="Calibri"/>
                <a:cs typeface="Calibri"/>
              </a:rPr>
              <a:t>Skiv ut Følgeseddel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109E56-91A4-C02E-C493-BDA520EA73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634" y="1595561"/>
            <a:ext cx="5224732" cy="219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9AC47-8F12-5EE3-E118-F7DC2EB3D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3789692"/>
            <a:ext cx="2574625" cy="975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CA792-536C-F5F7-D275-D7DF505D0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35" y="4751088"/>
            <a:ext cx="1409700" cy="13239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A6917A-9D04-460F-399A-84B60DD1D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379481" y="862342"/>
            <a:ext cx="3974735" cy="3660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F838B-614B-BFDC-E931-CA3B823E7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973" y="4750459"/>
            <a:ext cx="5229225" cy="112395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6D9C464C-5B09-F03E-C888-22C50340845B}"/>
              </a:ext>
            </a:extLst>
          </p:cNvPr>
          <p:cNvSpPr/>
          <p:nvPr/>
        </p:nvSpPr>
        <p:spPr>
          <a:xfrm rot="18060000">
            <a:off x="1793424" y="4281185"/>
            <a:ext cx="812369" cy="50003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9C0AE31-D608-0E0E-294B-353A639B2E2B}"/>
              </a:ext>
            </a:extLst>
          </p:cNvPr>
          <p:cNvSpPr/>
          <p:nvPr/>
        </p:nvSpPr>
        <p:spPr>
          <a:xfrm rot="13800000">
            <a:off x="4361219" y="4275434"/>
            <a:ext cx="812369" cy="50003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7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B38E-B904-BC26-1040-9795A166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8C9D-1ABF-F2AB-2D71-6F1093DB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+mn-lt"/>
                <a:cs typeface="+mn-lt"/>
              </a:rPr>
              <a:t>Karfilzomib20/56 (blod373)</a:t>
            </a:r>
            <a:r>
              <a:rPr lang="nb-NO" b="0" dirty="0">
                <a:ea typeface="Calibri"/>
                <a:cs typeface="Calibri"/>
              </a:rPr>
              <a:t>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Plukk-kontroll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F1AE23-2D1B-3E99-45BC-99D7BE91F7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9651" y="3796910"/>
            <a:ext cx="3080169" cy="1946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80CC8-F069-0406-6494-D14AE493D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31" y="1767337"/>
            <a:ext cx="1564436" cy="142551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0791BA-B84B-CE5B-B8AD-CE135655DA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35634" y="3182268"/>
            <a:ext cx="6648089" cy="1882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4E3A5-3E16-9571-B1DE-3900EBAEE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998" y="1226568"/>
            <a:ext cx="4181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0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60CD-D7F3-1A5F-2FE1-6C6400D43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B023-1E35-5A68-1907-7E866F9F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+mn-lt"/>
                <a:cs typeface="+mn-lt"/>
              </a:rPr>
              <a:t>Karfilzomib20/56 (blod373)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Produksjon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D98C7-A032-98D8-F480-2CE7B0118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6333" y="1685196"/>
            <a:ext cx="4695825" cy="1743075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D36FD1D4-F8BC-0B1B-2C75-54FE54AB3A45}"/>
              </a:ext>
            </a:extLst>
          </p:cNvPr>
          <p:cNvSpPr/>
          <p:nvPr/>
        </p:nvSpPr>
        <p:spPr>
          <a:xfrm rot="10800000">
            <a:off x="8223297" y="5635853"/>
            <a:ext cx="855500" cy="4281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BB4BDA6-8E21-CE47-7197-EBF1E48C2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04756" y="1357663"/>
            <a:ext cx="5181600" cy="1464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BE0F4D-FA27-DEDB-A2D3-CF83AF60E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567" y="2995083"/>
            <a:ext cx="3124200" cy="3238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EDC43-E3EC-15C4-5FE0-7278538C6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08" y="5255869"/>
            <a:ext cx="1885950" cy="7239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F700B53-FB06-B29F-DE67-D39408ABBBB1}"/>
              </a:ext>
            </a:extLst>
          </p:cNvPr>
          <p:cNvGrpSpPr/>
          <p:nvPr/>
        </p:nvGrpSpPr>
        <p:grpSpPr>
          <a:xfrm>
            <a:off x="-30344" y="3309008"/>
            <a:ext cx="8672763" cy="2292920"/>
            <a:chOff x="-30344" y="3309008"/>
            <a:chExt cx="8672763" cy="22929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A8F79B-BDD9-8CF9-4D01-1C389A5B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0344" y="3309008"/>
              <a:ext cx="8672763" cy="22929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65551D-61C3-9071-A0FD-04864952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692" y="3425741"/>
              <a:ext cx="1758115" cy="1440281"/>
            </a:xfrm>
            <a:prstGeom prst="rect">
              <a:avLst/>
            </a:prstGeom>
          </p:spPr>
        </p:pic>
      </p:grpSp>
      <p:sp>
        <p:nvSpPr>
          <p:cNvPr id="8" name="Arrow: Left 7">
            <a:extLst>
              <a:ext uri="{FF2B5EF4-FFF2-40B4-BE49-F238E27FC236}">
                <a16:creationId xmlns:a16="http://schemas.microsoft.com/office/drawing/2014/main" id="{9ABB0799-F7B6-5981-5B5D-F3D78EF538F6}"/>
              </a:ext>
            </a:extLst>
          </p:cNvPr>
          <p:cNvSpPr/>
          <p:nvPr/>
        </p:nvSpPr>
        <p:spPr>
          <a:xfrm rot="18060000">
            <a:off x="7814075" y="3056181"/>
            <a:ext cx="812369" cy="50003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01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F0E0-F4C0-A971-B8E7-1E30965B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ea typeface="+mn-lt"/>
                <a:cs typeface="+mn-lt"/>
              </a:rPr>
              <a:t>Karfilzomib20/56 (blod373)</a:t>
            </a:r>
            <a:br>
              <a:rPr lang="nb-NO" b="0" dirty="0">
                <a:ea typeface="Calibri"/>
                <a:cs typeface="Calibri"/>
              </a:rPr>
            </a:br>
            <a:r>
              <a:rPr lang="nb-NO" b="0" dirty="0">
                <a:ea typeface="Calibri"/>
                <a:cs typeface="Calibri"/>
              </a:rPr>
              <a:t>Frigivelse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0A77-572D-0F3B-77A9-69C34E8E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D914C-0BCA-82BC-FED3-44B9B2C2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75" y="1825745"/>
            <a:ext cx="39624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7A297-4053-CD64-355B-AB5F5E2D0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96" y="1513488"/>
            <a:ext cx="927519" cy="131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D7787-E95F-A1D3-E6D8-DE2357FD2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0843"/>
            <a:ext cx="12192000" cy="12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ECC33-8156-C557-6FD4-7FCE54634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56" y="4083709"/>
            <a:ext cx="162877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CBC03-8415-757E-F564-9F8891384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775" y="4091976"/>
            <a:ext cx="4800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46E26-46CB-5BDD-E3B2-89CA7614A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9832-5683-0B74-745A-BBAA7264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Calibri"/>
                <a:cs typeface="Calibri"/>
              </a:rPr>
              <a:t>Paklitakselalbumin150mg/m2 (bryst 049) </a:t>
            </a:r>
          </a:p>
          <a:p>
            <a:pPr marL="685800" lvl="1" indent="-228600">
              <a:spcBef>
                <a:spcPts val="500"/>
              </a:spcBef>
            </a:pPr>
            <a:r>
              <a:rPr lang="nb-NO" sz="3200" dirty="0">
                <a:solidFill>
                  <a:schemeClr val="bg1"/>
                </a:solidFill>
                <a:ea typeface="Calibri"/>
                <a:cs typeface="Calibri"/>
              </a:rPr>
              <a:t>Utleveringsenhet FrekaMix og angre prosedyrekontroller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60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9232F-04AD-75D6-FA75-E7D00443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BBA6-8BBA-C204-EB2F-BD3D494E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  Paklitakselalbumin150mg/m2 (bryst 049)</a:t>
            </a:r>
            <a:br>
              <a:rPr lang="nb-NO" b="0" dirty="0">
                <a:ea typeface="+mn-lt"/>
                <a:cs typeface="+mn-lt"/>
              </a:rPr>
            </a:br>
            <a:r>
              <a:rPr lang="nb-NO" b="0" dirty="0">
                <a:ea typeface="+mn-lt"/>
                <a:cs typeface="+mn-lt"/>
              </a:rPr>
              <a:t>Planlegge og farmasøytgodkjenne</a:t>
            </a:r>
            <a:endParaRPr lang="en-US" b="0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1BA45-CE3D-0C12-2582-551E578D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6" y="3198074"/>
            <a:ext cx="1856476" cy="187121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54F9F5-E0F9-28A7-A7CA-3AF16F1B7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34563" y="3201917"/>
            <a:ext cx="8358995" cy="35222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C97B51D-6BAD-7F8A-09FD-98BA6F36ADB1}"/>
              </a:ext>
            </a:extLst>
          </p:cNvPr>
          <p:cNvSpPr/>
          <p:nvPr/>
        </p:nvSpPr>
        <p:spPr>
          <a:xfrm>
            <a:off x="9873531" y="3940679"/>
            <a:ext cx="1255252" cy="645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B43BE2-EEC3-0D61-25E3-55F907CD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9563" y="2301590"/>
            <a:ext cx="3000214" cy="689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>
                <a:ea typeface="Calibri"/>
                <a:cs typeface="Calibri"/>
              </a:rPr>
              <a:t>Kontroller som signeres i farmasøytkontrollen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782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860D-67FB-2ECA-6729-51346FCE1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64CA2-9EC9-BC61-4170-C0B7D4838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64" y="1146252"/>
            <a:ext cx="11892947" cy="47532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PLANLEGGING (samarbeid mellom postproduksjon og apoteket)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Postproduksjonsstedet skal kunne se sin egen planleggingsliste med det som skal administreres der. Apoteket må ha tilgang til se postprod sine lister hos seg</a:t>
            </a:r>
            <a:endParaRPr lang="nb-NO" sz="18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Etter at lege har rekvirert må det planlegges (opprette produksjonsnummer) ved postproduksjosstedet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Postprod planlegger når det er grønn pil og klokkeslett i linjen i planlegging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Deretter ringes apoteket for at farmasøytkontroll skal tas. Alt av farmasøytkontroller gjøres på apoteket de trykker på ferdig, følgeseddel printes ikke ut for det som skal lages ved postproduksjonsstedet. </a:t>
            </a:r>
            <a:r>
              <a:rPr lang="nb-NO" sz="1800" i="1" dirty="0">
                <a:ea typeface="Calibri"/>
                <a:cs typeface="Calibri"/>
              </a:rPr>
              <a:t>OBS! Finnes ikke alternativ plukk senere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UTFORDRING MED PLUKK : Det finnes ikke alternativ plukk - må ringe apoteket og få endret dersom det er feil komponenter – løses med lokale rutiner. Lurt å ha god kommunikasjon med apoteket om hvilke varer som er fysisk på lager, så det blir riktig før farmasøytkontrollen godkjennes. Postproduksjonsstedet har jevnlig bestilling til basislager og har god kontroll</a:t>
            </a:r>
            <a:endParaRPr lang="nb-NO" sz="1800" i="1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nb-NO" sz="18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  <a:p>
            <a:endParaRPr lang="nb-NO" sz="1800" dirty="0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4EA48-EDA9-038B-F605-B3889C5C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1668626" cy="1345615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Calibri"/>
                <a:cs typeface="Calibri"/>
              </a:rPr>
              <a:t>Hvordan blir det med Cytodose ved postproduksjon?</a:t>
            </a: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3500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6969-4F38-4486-D9E8-B90D4260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5D38-027B-5A3F-67A3-765FCBA4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  Paklitakselalbumin150mg/m2 (bryst 049)</a:t>
            </a:r>
            <a:br>
              <a:rPr lang="nb-NO" b="0" dirty="0"/>
            </a:br>
            <a:r>
              <a:rPr lang="nb-NO" b="0" dirty="0">
                <a:ea typeface="Calibri"/>
                <a:cs typeface="Calibri"/>
              </a:rPr>
              <a:t>Skiv ut Følgeseddel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80F2A-1E49-020D-D39D-936417CAA5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634" y="1595561"/>
            <a:ext cx="5224732" cy="219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761DD-49F8-8F44-726A-FDD75853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3789692"/>
            <a:ext cx="2574625" cy="975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A180EF-BA8D-CA63-F670-7AB1CF0F3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188" y="4751088"/>
            <a:ext cx="1409700" cy="13239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D57A55-87CE-105A-4CE4-10AC05662F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099493" y="1351174"/>
            <a:ext cx="4004296" cy="44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6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9528-BF95-A5A8-9BBB-7166B394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CC7D-A996-DF5E-EFFA-98D8FF15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Paklitakselalbumin150mg/m2 (bryst 049)</a:t>
            </a:r>
          </a:p>
          <a:p>
            <a:r>
              <a:rPr lang="nb-NO" b="0" dirty="0">
                <a:ea typeface="Calibri"/>
                <a:cs typeface="Calibri"/>
              </a:rPr>
              <a:t>Plukk-kontroll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8C81DF-F930-6C9C-F932-084BC9FBB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8972" y="2689853"/>
            <a:ext cx="3080169" cy="1946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DD45EB-6719-CE1A-6CE4-B5F77CF8B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895" y="1034092"/>
            <a:ext cx="874323" cy="93668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8A6BC4-CC77-DDA5-630D-6FA305D7CF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52577" y="2003539"/>
            <a:ext cx="7036279" cy="2629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F03667-E65A-0ECF-384B-05CB22530294}"/>
              </a:ext>
            </a:extLst>
          </p:cNvPr>
          <p:cNvSpPr/>
          <p:nvPr/>
        </p:nvSpPr>
        <p:spPr>
          <a:xfrm>
            <a:off x="861104" y="3450960"/>
            <a:ext cx="5224095" cy="280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631F7-0839-25CD-084B-7ED863E79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32355"/>
            <a:ext cx="12192000" cy="1273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97057-388E-78F0-3AA7-F587CCA33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280" y="1197814"/>
            <a:ext cx="4224607" cy="19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8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AB0B2-2EC5-CFD2-DFBC-96F70BD1A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1278-54EB-8AC9-7A6B-69997DF9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Paklitakselalbumin150mg/m2 (bryst 049)</a:t>
            </a:r>
          </a:p>
          <a:p>
            <a:r>
              <a:rPr lang="nb-NO" b="0" dirty="0">
                <a:ea typeface="Calibri"/>
                <a:cs typeface="Calibri"/>
              </a:rPr>
              <a:t>Produksjon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3DBE9-FBEA-A130-4220-EDA97C36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97" y="4677314"/>
            <a:ext cx="1885950" cy="7239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32E4D5C9-B341-0822-D838-397E22A3B20F}"/>
              </a:ext>
            </a:extLst>
          </p:cNvPr>
          <p:cNvSpPr/>
          <p:nvPr/>
        </p:nvSpPr>
        <p:spPr>
          <a:xfrm rot="10800000">
            <a:off x="6523573" y="5043186"/>
            <a:ext cx="855500" cy="4281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2443E8A-663E-7BB6-E6C3-6851BC1CD6A5}"/>
              </a:ext>
            </a:extLst>
          </p:cNvPr>
          <p:cNvSpPr/>
          <p:nvPr/>
        </p:nvSpPr>
        <p:spPr>
          <a:xfrm rot="13560000">
            <a:off x="5704065" y="2570280"/>
            <a:ext cx="812369" cy="50003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D1174173-CB06-93C5-1409-44BADEC83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48577" y="1087751"/>
            <a:ext cx="5181600" cy="263486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6D6C294-CCFA-BF84-975D-942EBF9FBFDF}"/>
              </a:ext>
            </a:extLst>
          </p:cNvPr>
          <p:cNvSpPr/>
          <p:nvPr/>
        </p:nvSpPr>
        <p:spPr>
          <a:xfrm>
            <a:off x="9807793" y="1676733"/>
            <a:ext cx="715756" cy="729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9EA71D-F1B0-5B05-C620-F903F5E43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6" y="3097783"/>
            <a:ext cx="6899695" cy="1568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CEAA7C-E2C0-BE6C-B6DB-8DB5B55EC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721" y="3882643"/>
            <a:ext cx="3048000" cy="28610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8C9F28-80E3-EA0A-9D22-843A32CB9F3C}"/>
              </a:ext>
            </a:extLst>
          </p:cNvPr>
          <p:cNvSpPr txBox="1"/>
          <p:nvPr/>
        </p:nvSpPr>
        <p:spPr>
          <a:xfrm>
            <a:off x="3508075" y="2034395"/>
            <a:ext cx="238664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Angre signering</a:t>
            </a:r>
            <a:r>
              <a:rPr sz="2400" b="1" dirty="0">
                <a:solidFill>
                  <a:srgbClr val="FF0000"/>
                </a:solidFill>
              </a:rPr>
              <a:t>​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80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C9F0-9ED6-F4A7-2FAF-1D87F81F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Arbeidsseddel logg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61D6F-DDE9-CC48-DA99-E21B394EE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464" y="1724985"/>
            <a:ext cx="4333336" cy="167669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b-NO" dirty="0">
                <a:ea typeface="Calibri"/>
                <a:cs typeface="Calibri"/>
              </a:rPr>
              <a:t>Her ligger signeringene i motsatt rekkefølge av når de ble tatt!</a:t>
            </a:r>
          </a:p>
          <a:p>
            <a:r>
              <a:rPr lang="nb-NO" dirty="0">
                <a:ea typeface="Calibri"/>
                <a:cs typeface="Calibri"/>
              </a:rPr>
              <a:t>Merk at de nederste er overstrøket med en strek fordi de er angret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DB5064F-F144-C848-8215-769875FE63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" y="1093067"/>
            <a:ext cx="6015486" cy="46083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04EC7-0345-014D-4445-C96FC4454F66}"/>
              </a:ext>
            </a:extLst>
          </p:cNvPr>
          <p:cNvSpPr/>
          <p:nvPr/>
        </p:nvSpPr>
        <p:spPr>
          <a:xfrm>
            <a:off x="2045364" y="2943427"/>
            <a:ext cx="1606651" cy="2771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768A9A-AAAA-119E-C317-00B10B0B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85" y="3410849"/>
            <a:ext cx="5997695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589469-7A21-4549-4CF1-DFEBFEB80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990" y="5254041"/>
            <a:ext cx="5853863" cy="10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9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E964-F89D-7F25-250F-175EA7B71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57F7-9107-1583-784B-1086B054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+mn-lt"/>
                <a:cs typeface="+mn-lt"/>
              </a:rPr>
              <a:t>  Paklitakselalbumin150mg/m2 (bryst 049)</a:t>
            </a:r>
            <a:br>
              <a:rPr lang="nb-NO" b="0" dirty="0">
                <a:ea typeface="+mn-lt"/>
                <a:cs typeface="+mn-lt"/>
              </a:rPr>
            </a:br>
            <a:r>
              <a:rPr lang="nb-NO" b="0" dirty="0">
                <a:ea typeface="+mn-lt"/>
                <a:cs typeface="+mn-lt"/>
              </a:rPr>
              <a:t>Frigivelse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061A-856A-B8E8-B333-DAFBDD313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1A856-8BBA-AA09-D1CD-A9F0DC15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6" y="1513488"/>
            <a:ext cx="927519" cy="131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B26C2-A7AC-E58E-A96F-4D6F4C2EB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0843"/>
            <a:ext cx="12192000" cy="12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5EB1F-ABCC-039E-D22E-82A64B2BD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556" y="4083709"/>
            <a:ext cx="162877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38D0A-1FC6-A8A2-74A4-D7BA4DEEC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775" y="4091976"/>
            <a:ext cx="480060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31E20-D24F-C299-8C0C-AA753DD6A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2" y="1268715"/>
            <a:ext cx="4562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7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6C15-2D9F-C644-87C4-77B36753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9758-9939-9A83-6294-6622B8CE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48" y="2351462"/>
            <a:ext cx="10515600" cy="1325563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nb-NO" b="0" dirty="0">
                <a:ea typeface="Calibri"/>
                <a:cs typeface="Calibri"/>
              </a:rPr>
              <a:t>FOLFOX - m/Baxter pumpe (gi 243) </a:t>
            </a:r>
          </a:p>
          <a:p>
            <a:pPr marL="685800" lvl="1" indent="-228600">
              <a:spcBef>
                <a:spcPts val="500"/>
              </a:spcBef>
            </a:pPr>
            <a:r>
              <a:rPr lang="nb-NO" sz="3200" dirty="0">
                <a:solidFill>
                  <a:schemeClr val="bg1"/>
                </a:solidFill>
                <a:ea typeface="Calibri"/>
                <a:cs typeface="Calibri"/>
              </a:rPr>
              <a:t>Flytte produksjonen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0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462C-9C6B-98F7-39CE-AC945102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ea typeface="Calibri"/>
                <a:cs typeface="Calibri"/>
              </a:rPr>
              <a:t>FOLFOX- m/Baxter pumpe (gi 243)</a:t>
            </a: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Planlegge og farmasø</a:t>
            </a:r>
            <a:r>
              <a:rPr lang="nb-NO" dirty="0"/>
              <a:t>ytgodkjenne</a:t>
            </a:r>
            <a:br>
              <a:rPr lang="nb-NO" dirty="0"/>
            </a:br>
            <a:r>
              <a:rPr lang="nb-NO" dirty="0">
                <a:ea typeface="Calibri"/>
                <a:cs typeface="Calibri"/>
              </a:rPr>
              <a:t>Flytte produksjonen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CBE7BD-8553-3849-8487-0E2BF4962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148270"/>
            <a:ext cx="10515600" cy="1015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3BB51-6A96-25FA-AC46-7C30787F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2159929"/>
            <a:ext cx="11944350" cy="3343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DD3352-ED02-357B-02C1-0BA718172CAD}"/>
              </a:ext>
            </a:extLst>
          </p:cNvPr>
          <p:cNvSpPr/>
          <p:nvPr/>
        </p:nvSpPr>
        <p:spPr>
          <a:xfrm>
            <a:off x="651256" y="2141662"/>
            <a:ext cx="1942940" cy="723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41553-A43D-1DF4-FF96-BF5E2C519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246" y="237770"/>
            <a:ext cx="3275882" cy="2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E103D-7001-9F57-94F0-09B7E134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DC23-E83E-BCB1-1170-5023E550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442" y="1146252"/>
            <a:ext cx="11672369" cy="4753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1800" dirty="0"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PLUKK/PRODUKSJON/FRIGIVELSE: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Deretter printes følgeseddel ut ved postproduksjon (finn knapp for dette i arbeidsseddelrapporten, øyet)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Det plukkes, produseres og frigis. Det </a:t>
            </a:r>
            <a:r>
              <a:rPr lang="nb-NO" sz="1800" u="sng" dirty="0">
                <a:ea typeface="Calibri"/>
                <a:cs typeface="Calibri"/>
              </a:rPr>
              <a:t>må </a:t>
            </a:r>
            <a:r>
              <a:rPr lang="nb-NO" sz="1800" dirty="0">
                <a:ea typeface="Calibri"/>
                <a:cs typeface="Calibri"/>
              </a:rPr>
              <a:t>trykkes på knappen Frigi produksjon for å kunne administrere</a:t>
            </a:r>
            <a:endParaRPr lang="nb-N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Det tas dobbeltkontroll på gitte tidspunkt under produksjonen. Person 2 Entrer seg nedover i arbeidsseddelen når opptrekkskontroll tas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Enkelte prosedyrekontroller kan hoppes over i frigivelse, noter f.eks "Postproduksjon" i kommentarboks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Etiketter skrives ut etter produksjon </a:t>
            </a:r>
          </a:p>
          <a:p>
            <a:r>
              <a:rPr lang="nb-NO" sz="1800" dirty="0">
                <a:ea typeface="Calibri"/>
                <a:cs typeface="Calibri"/>
              </a:rPr>
              <a:t>FAKTURERING: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Legemiddellager er sykehusets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dirty="0">
                <a:ea typeface="Calibri"/>
                <a:cs typeface="Calibri"/>
              </a:rPr>
              <a:t>Skal ikke faktureres</a:t>
            </a:r>
          </a:p>
          <a:p>
            <a:endParaRPr lang="nb-NO" sz="2000" dirty="0">
              <a:ea typeface="Calibri"/>
              <a:cs typeface="Calibri"/>
            </a:endParaRPr>
          </a:p>
          <a:p>
            <a:endParaRPr lang="nb-NO" sz="2000" dirty="0">
              <a:ea typeface="Calibri"/>
              <a:cs typeface="Calibri"/>
            </a:endParaRPr>
          </a:p>
          <a:p>
            <a:endParaRPr lang="nb-NO" sz="2000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221C5D-B624-5286-CD7C-3D908479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1668626" cy="1345615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Calibri"/>
                <a:cs typeface="Calibri"/>
              </a:rPr>
              <a:t>Hvordan blir det med Cytodose ved postproduksjon</a:t>
            </a:r>
            <a:r>
              <a:rPr lang="en-US" dirty="0">
                <a:ea typeface="Calibri"/>
                <a:cs typeface="Calibri"/>
              </a:rPr>
              <a:t>?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2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F639-323B-1583-3532-926715EA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dirty="0"/>
              <a:t>Postproduksjon utført av postprodrolle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C965-0A42-5EFC-2E61-15CBE3069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122" y="1795546"/>
            <a:ext cx="8219572" cy="3660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Logg inn i Cytodose Web og velg Postprodrolle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6F9A3-DB03-EEE4-CFA6-C979A6AB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516" y="2143552"/>
            <a:ext cx="3188074" cy="31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E81-EDF4-3495-57A4-9585022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58" y="2648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Calibri"/>
                <a:cs typeface="Calibri"/>
              </a:rPr>
              <a:t>Planlegg produksjon </a:t>
            </a:r>
            <a:br>
              <a:rPr lang="nb-NO" dirty="0">
                <a:ea typeface="Calibri"/>
                <a:cs typeface="Calibri"/>
              </a:rPr>
            </a:br>
            <a:r>
              <a:rPr lang="nb-NO" sz="1400" dirty="0">
                <a:ea typeface="Calibri"/>
                <a:cs typeface="Calibri"/>
              </a:rPr>
              <a:t>= opprette produksjonsnummer</a:t>
            </a:r>
            <a:br>
              <a:rPr lang="nb-NO" dirty="0">
                <a:ea typeface="Calibri"/>
                <a:cs typeface="Calibri"/>
              </a:rPr>
            </a:b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Sende produksjon</a:t>
            </a:r>
            <a:br>
              <a:rPr lang="nb-NO" dirty="0">
                <a:ea typeface="Calibri"/>
                <a:cs typeface="Calibri"/>
              </a:rPr>
            </a:br>
            <a:r>
              <a:rPr lang="nb-NO" sz="1400" dirty="0">
                <a:ea typeface="Calibri"/>
                <a:cs typeface="Calibri"/>
              </a:rPr>
              <a:t>= endre produksjonssted</a:t>
            </a:r>
            <a:br>
              <a:rPr lang="nb-NO" sz="1400" dirty="0">
                <a:ea typeface="Calibri"/>
                <a:cs typeface="Calibri"/>
              </a:rPr>
            </a:br>
            <a:br>
              <a:rPr lang="nb-NO" sz="1400" dirty="0">
                <a:ea typeface="Calibri"/>
                <a:cs typeface="Calibri"/>
              </a:rPr>
            </a:br>
            <a:r>
              <a:rPr lang="nb-NO" sz="1400" dirty="0">
                <a:ea typeface="Calibri"/>
                <a:cs typeface="Calibri"/>
              </a:rPr>
              <a:t>Brukes når apoteket skal produsere medikamentet. </a:t>
            </a:r>
            <a:br>
              <a:rPr lang="nb-NO" sz="1400" dirty="0">
                <a:ea typeface="Calibri"/>
                <a:cs typeface="Calibri"/>
              </a:rPr>
            </a:br>
            <a:r>
              <a:rPr lang="nb-NO" sz="1400" dirty="0">
                <a:ea typeface="Calibri"/>
                <a:cs typeface="Calibri"/>
              </a:rPr>
              <a:t>Tilgjengelig i menyen Produksjonsplanlegging og Farmasøytkontroll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5F09-B321-1895-A9A8-FC2E059F9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41B5E-96BC-258C-69C3-8A171EF1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3173684"/>
            <a:ext cx="11717548" cy="1371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8CEF5-C8F7-5191-7F55-45F03945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74" y="928543"/>
            <a:ext cx="5191125" cy="2114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81157-6061-14AD-3FC6-1605A1ECD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547" y="267703"/>
            <a:ext cx="786564" cy="667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26A85-254E-6E99-8ECF-12A9FCDAE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759" y="1555333"/>
            <a:ext cx="695325" cy="5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2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3DFD-38EF-51BA-D28F-73390F6F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A72E-F660-8B40-AC9F-2C801C6D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6475-C997-0E22-5341-C9EC4BBE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DED08-8BC5-539C-3ACB-6F6B73C62246}"/>
              </a:ext>
            </a:extLst>
          </p:cNvPr>
          <p:cNvSpPr txBox="1"/>
          <p:nvPr/>
        </p:nvSpPr>
        <p:spPr>
          <a:xfrm>
            <a:off x="140946" y="1240317"/>
            <a:ext cx="1167343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Det er linjer med symbolet grønn pil som har status "klar til produksjon" og lege har bekreftet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Bestillinger kan flyttes til et annet produksjonssted, marker dem og trykk på Endre produksjonssted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Planlegg kun kurer som er tidfestet, dvs med klokkeslett og ikke de med 00.00. Det er teknisk mulig å planlegge disse, men ikke anbefalt da det ikke er intuitivt når den skal administreres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I det man planlegger en produksjon låses rekvisisjonen for endringer av lege. Så det kan være lurt å planlegge så tett opp mot administrasjonen som mulig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Man kan planlegge flere linjer samtidig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Et unikt produksjonsnummer opprettes i det kuren planlegges. Produksjonsnummeret er satt sammen av årstall, måned og 5 løpenummer: YYYY.MM.XXXXX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Hvis det er flere alternative produksjonsprotokoller kommer det opp en nedtrekksmeny, ikke endre arbeidsbeskrivelse her, velg den som er preferert som har (P) først i navnet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b-NO" dirty="0">
              <a:ea typeface="Calibri"/>
              <a:cs typeface="Calibri"/>
            </a:endParaRPr>
          </a:p>
          <a:p>
            <a:r>
              <a:rPr lang="nb-NO" b="1" dirty="0">
                <a:solidFill>
                  <a:srgbClr val="FF0000"/>
                </a:solidFill>
                <a:ea typeface="Calibri"/>
                <a:cs typeface="Calibri"/>
              </a:rPr>
              <a:t>OBS! </a:t>
            </a:r>
            <a:endParaRPr lang="nb-NO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Calibri"/>
                <a:cs typeface="Calibri"/>
              </a:rPr>
              <a:t>For at lege skal kunne endre dosering må man nå avvise produksjonsnummeret, og det låses opp for at lege kan gjøre endringer</a:t>
            </a:r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Calibri"/>
                <a:cs typeface="Calibri"/>
              </a:rPr>
              <a:t>Produksjonsnummeret må også avvises for at det skal kunne endres dato og leveringssted i rekvisisjonen</a:t>
            </a:r>
          </a:p>
          <a:p>
            <a:pPr algn="l"/>
            <a:endParaRPr lang="nb-NO" dirty="0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B41C1D-33DB-C4EB-027A-02B1FAD31C4B}"/>
              </a:ext>
            </a:extLst>
          </p:cNvPr>
          <p:cNvSpPr txBox="1">
            <a:spLocks/>
          </p:cNvSpPr>
          <p:nvPr/>
        </p:nvSpPr>
        <p:spPr>
          <a:xfrm>
            <a:off x="326858" y="264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>
                <a:ea typeface="Calibri"/>
                <a:cs typeface="Calibri"/>
              </a:rPr>
              <a:t>Planlegg produksjon -  forklaring og info</a:t>
            </a:r>
          </a:p>
        </p:txBody>
      </p:sp>
    </p:spTree>
    <p:extLst>
      <p:ext uri="{BB962C8B-B14F-4D97-AF65-F5344CB8AC3E}">
        <p14:creationId xmlns:p14="http://schemas.microsoft.com/office/powerpoint/2010/main" val="4288643936"/>
      </p:ext>
    </p:extLst>
  </p:cSld>
  <p:clrMapOvr>
    <a:masterClrMapping/>
  </p:clrMapOvr>
</p:sld>
</file>

<file path=ppt/theme/theme1.xml><?xml version="1.0" encoding="utf-8"?>
<a:theme xmlns:a="http://schemas.openxmlformats.org/drawingml/2006/main" name="OUS - Overord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Overordnet" id="{F725D9B7-581D-4B18-9B40-92318DDFB618}" vid="{727EF508-B9FB-409F-8ED7-3BDCD2817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170060A20874B9F01FCDF2D4B73F3" ma:contentTypeVersion="14" ma:contentTypeDescription="Create a new document." ma:contentTypeScope="" ma:versionID="294d20f9973035caefb48902a928d3b7">
  <xsd:schema xmlns:xsd="http://www.w3.org/2001/XMLSchema" xmlns:xs="http://www.w3.org/2001/XMLSchema" xmlns:p="http://schemas.microsoft.com/office/2006/metadata/properties" xmlns:ns2="588229ff-50d3-4b97-960e-452c4bca7fc6" xmlns:ns3="a62a72db-2b9a-4927-9ab1-c09b3988aade" targetNamespace="http://schemas.microsoft.com/office/2006/metadata/properties" ma:root="true" ma:fieldsID="a6350e27578f422511073378815c1010" ns2:_="" ns3:_="">
    <xsd:import namespace="588229ff-50d3-4b97-960e-452c4bca7fc6"/>
    <xsd:import namespace="a62a72db-2b9a-4927-9ab1-c09b3988a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Foretak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229ff-50d3-4b97-960e-452c4bca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Foretak" ma:index="18" nillable="true" ma:displayName="Foretak" ma:description="Foretak som har akseptert ROS" ma:format="Dropdown" ma:internalName="Foretak">
      <xsd:simpleType>
        <xsd:restriction base="dms:Text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72db-2b9a-4927-9ab1-c09b3988aa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4c7ec8-1383-4031-bc9d-9095c6890581}" ma:internalName="TaxCatchAll" ma:showField="CatchAllData" ma:web="a62a72db-2b9a-4927-9ab1-c09b3988a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8229ff-50d3-4b97-960e-452c4bca7fc6">
      <Terms xmlns="http://schemas.microsoft.com/office/infopath/2007/PartnerControls"/>
    </lcf76f155ced4ddcb4097134ff3c332f>
    <TaxCatchAll xmlns="a62a72db-2b9a-4927-9ab1-c09b3988aade" xsi:nil="true"/>
    <Foretak xmlns="588229ff-50d3-4b97-960e-452c4bca7f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1A7D7-C391-42A2-9E81-F2DE94BB0A85}">
  <ds:schemaRefs>
    <ds:schemaRef ds:uri="588229ff-50d3-4b97-960e-452c4bca7fc6"/>
    <ds:schemaRef ds:uri="a62a72db-2b9a-4927-9ab1-c09b3988a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4A8DC4-438A-427C-977A-EB5C737E1CD1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588229ff-50d3-4b97-960e-452c4bca7fc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2a72db-2b9a-4927-9ab1-c09b3988aad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E60A10-68C1-4865-9126-6CD80CFDD55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d171f9-78d7-4d20-a3eb-1819eab2f86e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4096</Words>
  <Application>Microsoft Office PowerPoint</Application>
  <PresentationFormat>Widescreen</PresentationFormat>
  <Paragraphs>460</Paragraphs>
  <Slides>56</Slides>
  <Notes>39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56</vt:i4>
      </vt:variant>
    </vt:vector>
  </HeadingPairs>
  <TitlesOfParts>
    <vt:vector size="60" baseType="lpstr">
      <vt:lpstr>Arial</vt:lpstr>
      <vt:lpstr>Calibri</vt:lpstr>
      <vt:lpstr>Courier New</vt:lpstr>
      <vt:lpstr>OUS - Overordnet</vt:lpstr>
      <vt:lpstr>SYKEHUSOPPTREKK I CYTODOSE 6.3.3</vt:lpstr>
      <vt:lpstr>Cytodose - Sløyfa</vt:lpstr>
      <vt:lpstr>Lokale ting slik det gjøres i dag i CMS  </vt:lpstr>
      <vt:lpstr>Hvordan blir det med Cytodose ved postproduksjon?  </vt:lpstr>
      <vt:lpstr>Hvordan blir det med Cytodose ved postproduksjon?  </vt:lpstr>
      <vt:lpstr>Hvordan blir det med Cytodose ved postproduksjon?  </vt:lpstr>
      <vt:lpstr>Postproduksjon utført av postprodrolle</vt:lpstr>
      <vt:lpstr>Planlegg produksjon  = opprette produksjonsnummer  Sende produksjon = endre produksjonssted  Brukes når apoteket skal produsere medikamentet.  Tilgjengelig i menyen Produksjonsplanlegging og Farmasøytkontroll</vt:lpstr>
      <vt:lpstr> </vt:lpstr>
      <vt:lpstr>Endre produksjonssted</vt:lpstr>
      <vt:lpstr>Hvis lege må endre i rekvisisjonen: </vt:lpstr>
      <vt:lpstr>Farmasøytkontroll</vt:lpstr>
      <vt:lpstr>Farmasøytkontroll - kontroller mot rekvisisjon</vt:lpstr>
      <vt:lpstr>PowerPoint-presentasjon</vt:lpstr>
      <vt:lpstr>Plukk</vt:lpstr>
      <vt:lpstr>Produksjon</vt:lpstr>
      <vt:lpstr>Frigi produkt</vt:lpstr>
      <vt:lpstr>Frigi produkt</vt:lpstr>
      <vt:lpstr>Viktige knapper i arbeidsseddel-loggen</vt:lpstr>
      <vt:lpstr>Fakturering</vt:lpstr>
      <vt:lpstr>Vanlige produksjoner i Flekkefjord</vt:lpstr>
      <vt:lpstr>Vanlige produksjoner i Kragerø/Notodden/Skien</vt:lpstr>
      <vt:lpstr>Øvingsoppgaver</vt:lpstr>
      <vt:lpstr>CAPOX- Kapecitabin/Gemcitabin (gi 016)</vt:lpstr>
      <vt:lpstr>CAPOX- Kapecitabin/Gemcitabin (gi 016) Planlegge og farmasøytgodkjenne </vt:lpstr>
      <vt:lpstr>CAPOX- Kapecitabin/Gemcitabin (gi 016) Skiv ut Følgeseddel</vt:lpstr>
      <vt:lpstr>CAPOX- Kapecitabin/Gemcitabin (gi 016) Plukk-kontroll</vt:lpstr>
      <vt:lpstr>CAPOX- Kapecitabin/Gemcitabin (gi 016) Produksjon</vt:lpstr>
      <vt:lpstr>CAPOX-Kapecitabin/Gemcitabin(gi 016) Frigivelse</vt:lpstr>
      <vt:lpstr>FLV- Fluorouracil/Kalsiumfolinat (gi 018)</vt:lpstr>
      <vt:lpstr>FLV- Fluorouracil/Kalsiumfolinat (gi 018) Planlegge og farmasøytgodkjenne </vt:lpstr>
      <vt:lpstr>FLV- Fluorouracil/Kalsiumfolinat (gi 018) Skrive ut følgeseddel </vt:lpstr>
      <vt:lpstr>FLV- Fluorouracil/Kalsiumfolinat (gi 018) Plukk-kontroll</vt:lpstr>
      <vt:lpstr>FLV- Fluorouracil/Kalsiumfolinat (gi 018) Produksjon</vt:lpstr>
      <vt:lpstr>FLV-Fluorouracil/kalsiumfolinat(gi 018) Frigivelse</vt:lpstr>
      <vt:lpstr>Azacitidin a.c dag 1-5</vt:lpstr>
      <vt:lpstr>Azacitidin a.c 1-5 Planlegge og farmasøytgodkjenne</vt:lpstr>
      <vt:lpstr>Azacitidin a.c 1-5 Skiv ut Følgeseddel</vt:lpstr>
      <vt:lpstr>Azacitidin a.c 1-5 Plukk-kontroll</vt:lpstr>
      <vt:lpstr>Azacitidin a.c 1-5 Produksjon</vt:lpstr>
      <vt:lpstr>Azacitidin a.c 1-5 Frigivelse</vt:lpstr>
      <vt:lpstr>Karfilzomib20/56 (blod 373) Endre komponenter</vt:lpstr>
      <vt:lpstr>  Karfilzomib20/56 (blod373) Planlegge og farmasøytgodkjenne </vt:lpstr>
      <vt:lpstr>Karfilzomib20/56 (blod373) Skiv ut Følgeseddel</vt:lpstr>
      <vt:lpstr>Karfilzomib20/56 (blod373)) Plukk-kontroll</vt:lpstr>
      <vt:lpstr>Karfilzomib20/56 (blod373) Produksjon</vt:lpstr>
      <vt:lpstr>Karfilzomib20/56 (blod373) Frigivelse</vt:lpstr>
      <vt:lpstr>Paklitakselalbumin150mg/m2 (bryst 049)  Utleveringsenhet FrekaMix og angre prosedyrekontroller</vt:lpstr>
      <vt:lpstr>  Paklitakselalbumin150mg/m2 (bryst 049) Planlegge og farmasøytgodkjenne </vt:lpstr>
      <vt:lpstr>  Paklitakselalbumin150mg/m2 (bryst 049) Skiv ut Følgeseddel</vt:lpstr>
      <vt:lpstr>Paklitakselalbumin150mg/m2 (bryst 049) Plukk-kontroll</vt:lpstr>
      <vt:lpstr>Paklitakselalbumin150mg/m2 (bryst 049) Produksjon</vt:lpstr>
      <vt:lpstr>Arbeidsseddel logg</vt:lpstr>
      <vt:lpstr>  Paklitakselalbumin150mg/m2 (bryst 049) Frigivelse</vt:lpstr>
      <vt:lpstr>FOLFOX - m/Baxter pumpe (gi 243)  Flytte produksjonen</vt:lpstr>
      <vt:lpstr>FOLFOX- m/Baxter pumpe (gi 243) Planlegge og farmasøytgodkjenne Flytte produksjonen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SYKEHUSOPPTREKK I CYTODOSE 6.3.3</dc:title>
  <dc:creator>Eva Britt Valaker Hektner</dc:creator>
  <cp:lastModifiedBy>Eva Britt Valaker</cp:lastModifiedBy>
  <cp:revision>112</cp:revision>
  <dcterms:created xsi:type="dcterms:W3CDTF">2025-10-07T08:14:19Z</dcterms:created>
  <dcterms:modified xsi:type="dcterms:W3CDTF">2026-04-10T18:33:12Z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0x010100D6D170060A20874B9F01FCDF2D4B73F3</vt:lpwstr>
  </property>
  <property fmtid="{D5CDD505-2E9C-101B-9397-08002B2CF9AE}" pid="3" name="MediaServiceImageTags">
    <vt:lpwstr/>
  </property>
</Properties>
</file>