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77" r:id="rId4"/>
    <p:sldId id="281" r:id="rId5"/>
    <p:sldId id="285" r:id="rId6"/>
    <p:sldId id="259" r:id="rId7"/>
    <p:sldId id="261" r:id="rId8"/>
    <p:sldId id="263" r:id="rId9"/>
    <p:sldId id="265" r:id="rId10"/>
    <p:sldId id="267" r:id="rId11"/>
    <p:sldId id="269" r:id="rId12"/>
    <p:sldId id="272" r:id="rId13"/>
    <p:sldId id="276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n Høy" initials="EH" lastIdx="16" clrIdx="0">
    <p:extLst>
      <p:ext uri="{19B8F6BF-5375-455C-9EA6-DF929625EA0E}">
        <p15:presenceInfo xmlns:p15="http://schemas.microsoft.com/office/powerpoint/2012/main" userId="S-1-5-21-2017651878-3374808631-343757080-5857" providerId="AD"/>
      </p:ext>
    </p:extLst>
  </p:cmAuthor>
  <p:cmAuthor id="2" name="Hilde Øfstaas" initials="HØ" lastIdx="1" clrIdx="1">
    <p:extLst>
      <p:ext uri="{19B8F6BF-5375-455C-9EA6-DF929625EA0E}">
        <p15:presenceInfo xmlns:p15="http://schemas.microsoft.com/office/powerpoint/2012/main" userId="S-1-5-21-2017651878-3374808631-343757080-473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230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227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041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836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2665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090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26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16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698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11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620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FD73-DC0A-4EE0-BE83-146D9AF7E112}" type="datetimeFigureOut">
              <a:rPr lang="nb-NO" smtClean="0"/>
              <a:t>19.04.2023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67668-8E91-4727-870F-C161D80F1A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186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BRUKSANVISNING</a:t>
            </a:r>
            <a:br>
              <a:rPr lang="nb-NO" dirty="0" smtClean="0"/>
            </a:br>
            <a:r>
              <a:rPr lang="nb-NO" sz="2700" cap="all" dirty="0">
                <a:solidFill>
                  <a:srgbClr val="FF0000"/>
                </a:solidFill>
              </a:rPr>
              <a:t/>
            </a:r>
            <a:br>
              <a:rPr lang="nb-NO" sz="2700" cap="all" dirty="0">
                <a:solidFill>
                  <a:srgbClr val="FF0000"/>
                </a:solidFill>
              </a:rPr>
            </a:br>
            <a:r>
              <a:rPr lang="nb-NO" sz="2700" cap="all" dirty="0" smtClean="0"/>
              <a:t>for å svarE ut PASIENTsaker i </a:t>
            </a:r>
            <a:r>
              <a:rPr lang="nb-NO" sz="2700" cap="all" dirty="0"/>
              <a:t>PUBLIC </a:t>
            </a:r>
            <a:r>
              <a:rPr lang="nb-NO" sz="2700" cap="all" dirty="0" smtClean="0"/>
              <a:t>360</a:t>
            </a:r>
            <a:endParaRPr lang="nb-NO" sz="2700" dirty="0">
              <a:solidFill>
                <a:srgbClr val="FF0000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4180114"/>
            <a:ext cx="9144000" cy="1077686"/>
          </a:xfrm>
        </p:spPr>
        <p:txBody>
          <a:bodyPr/>
          <a:lstStyle/>
          <a:p>
            <a:r>
              <a:rPr lang="nb-NO" dirty="0" smtClean="0"/>
              <a:t> Public360 - digital sak- og arkiveringssystem</a:t>
            </a:r>
          </a:p>
          <a:p>
            <a:r>
              <a:rPr lang="nb-NO" dirty="0" smtClean="0"/>
              <a:t>For klagesaker og henvendelser, fra avsender til mottaker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275" y="3683113"/>
            <a:ext cx="24574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40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8054024" y="3100388"/>
            <a:ext cx="518476" cy="856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Rektangel 14"/>
          <p:cNvSpPr/>
          <p:nvPr/>
        </p:nvSpPr>
        <p:spPr>
          <a:xfrm>
            <a:off x="8054024" y="3745261"/>
            <a:ext cx="518476" cy="17683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Rektangel 16"/>
          <p:cNvSpPr/>
          <p:nvPr/>
        </p:nvSpPr>
        <p:spPr>
          <a:xfrm>
            <a:off x="2240416" y="2702808"/>
            <a:ext cx="597005" cy="16521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0" name="Rett pilkobling 19"/>
          <p:cNvCxnSpPr/>
          <p:nvPr/>
        </p:nvCxnSpPr>
        <p:spPr>
          <a:xfrm>
            <a:off x="1914697" y="3186042"/>
            <a:ext cx="1052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ktangel 21"/>
          <p:cNvSpPr/>
          <p:nvPr/>
        </p:nvSpPr>
        <p:spPr>
          <a:xfrm>
            <a:off x="1914697" y="3186042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ktangel 22"/>
          <p:cNvSpPr/>
          <p:nvPr/>
        </p:nvSpPr>
        <p:spPr>
          <a:xfrm flipV="1">
            <a:off x="1511405" y="3156764"/>
            <a:ext cx="1162679" cy="1197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ktangel 23"/>
          <p:cNvSpPr/>
          <p:nvPr/>
        </p:nvSpPr>
        <p:spPr>
          <a:xfrm>
            <a:off x="2304893" y="5441058"/>
            <a:ext cx="3166393" cy="1818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ktangel 24"/>
          <p:cNvSpPr/>
          <p:nvPr/>
        </p:nvSpPr>
        <p:spPr>
          <a:xfrm>
            <a:off x="1786020" y="3447709"/>
            <a:ext cx="3057443" cy="1558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ktangel 25"/>
          <p:cNvSpPr/>
          <p:nvPr/>
        </p:nvSpPr>
        <p:spPr>
          <a:xfrm>
            <a:off x="8572500" y="5520699"/>
            <a:ext cx="535729" cy="714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Rektangel 3"/>
          <p:cNvSpPr/>
          <p:nvPr/>
        </p:nvSpPr>
        <p:spPr>
          <a:xfrm>
            <a:off x="8054025" y="2702809"/>
            <a:ext cx="404176" cy="1283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ktangel 18"/>
          <p:cNvSpPr/>
          <p:nvPr/>
        </p:nvSpPr>
        <p:spPr>
          <a:xfrm>
            <a:off x="8112370" y="3447709"/>
            <a:ext cx="345832" cy="155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Rektangel 28"/>
          <p:cNvSpPr/>
          <p:nvPr/>
        </p:nvSpPr>
        <p:spPr>
          <a:xfrm>
            <a:off x="2538918" y="2868023"/>
            <a:ext cx="385990" cy="1565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ektangel 29"/>
          <p:cNvSpPr/>
          <p:nvPr/>
        </p:nvSpPr>
        <p:spPr>
          <a:xfrm>
            <a:off x="6899031" y="3603535"/>
            <a:ext cx="181707" cy="1049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Rektangel 30"/>
          <p:cNvSpPr/>
          <p:nvPr/>
        </p:nvSpPr>
        <p:spPr>
          <a:xfrm>
            <a:off x="6265985" y="3745261"/>
            <a:ext cx="310661" cy="8841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ektangel 31"/>
          <p:cNvSpPr/>
          <p:nvPr/>
        </p:nvSpPr>
        <p:spPr>
          <a:xfrm>
            <a:off x="2092744" y="3922096"/>
            <a:ext cx="257733" cy="1458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Rektangel 32"/>
          <p:cNvSpPr/>
          <p:nvPr/>
        </p:nvSpPr>
        <p:spPr>
          <a:xfrm>
            <a:off x="8247185" y="2868022"/>
            <a:ext cx="325315" cy="1259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ektangel 33"/>
          <p:cNvSpPr/>
          <p:nvPr/>
        </p:nvSpPr>
        <p:spPr>
          <a:xfrm>
            <a:off x="8313262" y="3276474"/>
            <a:ext cx="259238" cy="9700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Rektangel 34"/>
          <p:cNvSpPr/>
          <p:nvPr/>
        </p:nvSpPr>
        <p:spPr>
          <a:xfrm>
            <a:off x="8247186" y="3656028"/>
            <a:ext cx="375138" cy="8923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Rektangel 35"/>
          <p:cNvSpPr/>
          <p:nvPr/>
        </p:nvSpPr>
        <p:spPr>
          <a:xfrm>
            <a:off x="8247185" y="3975318"/>
            <a:ext cx="325315" cy="982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7" name="Rektangel 36"/>
          <p:cNvSpPr/>
          <p:nvPr/>
        </p:nvSpPr>
        <p:spPr>
          <a:xfrm>
            <a:off x="8727831" y="5622870"/>
            <a:ext cx="545123" cy="1800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9" name="Bild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358" y="404450"/>
            <a:ext cx="10304641" cy="5829963"/>
          </a:xfrm>
          <a:prstGeom prst="rect">
            <a:avLst/>
          </a:prstGeom>
        </p:spPr>
      </p:pic>
      <p:sp>
        <p:nvSpPr>
          <p:cNvPr id="43" name="Pil venstre 42"/>
          <p:cNvSpPr/>
          <p:nvPr/>
        </p:nvSpPr>
        <p:spPr>
          <a:xfrm>
            <a:off x="2370261" y="1647970"/>
            <a:ext cx="6202050" cy="65670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800" dirty="0" smtClean="0"/>
          </a:p>
          <a:p>
            <a:pPr algn="ctr"/>
            <a:r>
              <a:rPr lang="nb-NO" sz="1000" dirty="0" smtClean="0"/>
              <a:t>Inneholder dokumenter til </a:t>
            </a:r>
            <a:r>
              <a:rPr lang="nb-NO" sz="1000" dirty="0" smtClean="0">
                <a:solidFill>
                  <a:schemeClr val="bg1"/>
                </a:solidFill>
              </a:rPr>
              <a:t>ORIENTERING: Huk av på «lest» og dokumenter </a:t>
            </a:r>
            <a:r>
              <a:rPr lang="nb-NO" sz="1000" dirty="0" smtClean="0"/>
              <a:t>forsvinner fra skrivebordet.</a:t>
            </a:r>
          </a:p>
          <a:p>
            <a:pPr algn="ctr"/>
            <a:r>
              <a:rPr lang="nb-NO" sz="800" dirty="0" smtClean="0"/>
              <a:t> </a:t>
            </a:r>
          </a:p>
        </p:txBody>
      </p:sp>
      <p:sp>
        <p:nvSpPr>
          <p:cNvPr id="44" name="Ellipse 43"/>
          <p:cNvSpPr/>
          <p:nvPr/>
        </p:nvSpPr>
        <p:spPr>
          <a:xfrm>
            <a:off x="1511406" y="1881554"/>
            <a:ext cx="508588" cy="161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5" name="Pil opp 44"/>
          <p:cNvSpPr/>
          <p:nvPr/>
        </p:nvSpPr>
        <p:spPr>
          <a:xfrm>
            <a:off x="1277760" y="3788068"/>
            <a:ext cx="314497" cy="5985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6" name="Rektangel 45"/>
          <p:cNvSpPr/>
          <p:nvPr/>
        </p:nvSpPr>
        <p:spPr>
          <a:xfrm>
            <a:off x="1349568" y="4187587"/>
            <a:ext cx="4164677" cy="205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>
                <a:solidFill>
                  <a:schemeClr val="bg1"/>
                </a:solidFill>
              </a:rPr>
              <a:t>Det er skrevet en merknad i saken</a:t>
            </a:r>
            <a:r>
              <a:rPr lang="nb-NO" sz="1000" dirty="0" smtClean="0"/>
              <a:t> </a:t>
            </a:r>
            <a:endParaRPr lang="nb-NO" sz="1000" dirty="0">
              <a:solidFill>
                <a:srgbClr val="FF0000"/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1277761" y="3595035"/>
            <a:ext cx="314497" cy="1750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9" name="Pil venstre 48"/>
          <p:cNvSpPr/>
          <p:nvPr/>
        </p:nvSpPr>
        <p:spPr>
          <a:xfrm>
            <a:off x="2674084" y="4703284"/>
            <a:ext cx="4447309" cy="71004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Oppgaver til gjennomgang: Produsere svarbrev og sette status på arbeidsflyt  </a:t>
            </a:r>
          </a:p>
        </p:txBody>
      </p:sp>
      <p:sp>
        <p:nvSpPr>
          <p:cNvPr id="50" name="Pil venstre 49"/>
          <p:cNvSpPr/>
          <p:nvPr/>
        </p:nvSpPr>
        <p:spPr>
          <a:xfrm>
            <a:off x="8019396" y="3454099"/>
            <a:ext cx="2369127" cy="4231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Dokument til behandling</a:t>
            </a:r>
            <a:endParaRPr lang="nb-NO" sz="1000" dirty="0"/>
          </a:p>
        </p:txBody>
      </p:sp>
      <p:sp>
        <p:nvSpPr>
          <p:cNvPr id="51" name="Pil venstre 50"/>
          <p:cNvSpPr/>
          <p:nvPr/>
        </p:nvSpPr>
        <p:spPr>
          <a:xfrm>
            <a:off x="8019396" y="2779293"/>
            <a:ext cx="2369127" cy="4231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Besvart Dokument</a:t>
            </a:r>
            <a:endParaRPr lang="nb-NO" sz="1000" dirty="0"/>
          </a:p>
        </p:txBody>
      </p:sp>
      <p:sp>
        <p:nvSpPr>
          <p:cNvPr id="52" name="Pil venstre 51"/>
          <p:cNvSpPr/>
          <p:nvPr/>
        </p:nvSpPr>
        <p:spPr>
          <a:xfrm>
            <a:off x="8040200" y="3797326"/>
            <a:ext cx="2369127" cy="4231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Notat til internt bruk. Ekspederes ikke. </a:t>
            </a:r>
            <a:endParaRPr lang="nb-NO" sz="1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2837421" y="553980"/>
            <a:ext cx="665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                                      Oversikt over egne arbeidsoppgaver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5234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5" grpId="1" animBg="1"/>
      <p:bldP spid="46" grpId="0" animBg="1"/>
      <p:bldP spid="47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714375" y="953912"/>
            <a:ext cx="4070283" cy="2667303"/>
          </a:xfrm>
        </p:spPr>
        <p:txBody>
          <a:bodyPr>
            <a:normAutofit/>
          </a:bodyPr>
          <a:lstStyle/>
          <a:p>
            <a:r>
              <a:rPr lang="nb-NO" sz="1400" dirty="0" smtClean="0"/>
              <a:t>Har du fått et dokument du ønsker andre skal behandle, må du omfordele. Klikk deg inn i selve dokumentet</a:t>
            </a:r>
          </a:p>
          <a:p>
            <a:r>
              <a:rPr lang="nb-NO" sz="1400" dirty="0" smtClean="0"/>
              <a:t>Ønsker du å gi saken til noen andre må du omfordele.</a:t>
            </a:r>
            <a:r>
              <a:rPr lang="nb-NO" sz="1400" dirty="0"/>
              <a:t> </a:t>
            </a:r>
            <a:r>
              <a:rPr lang="nb-NO" sz="1400" dirty="0" smtClean="0"/>
              <a:t>Dette gjør du ved at du klikker deg inn i selve dokumentet (overskriften på dokumentet eller saksnummer, begge har blå skrift)</a:t>
            </a:r>
          </a:p>
          <a:p>
            <a:r>
              <a:rPr lang="nb-NO" sz="1400" dirty="0" smtClean="0"/>
              <a:t>Du vil se disse 3 alternativene under dokumentkortet. Klikk på alternativ 3 dokumentfunksjoner og omfordel.</a:t>
            </a:r>
          </a:p>
          <a:p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2952" y="953912"/>
            <a:ext cx="3339811" cy="1895109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7462" y="3731243"/>
            <a:ext cx="3150793" cy="2242698"/>
          </a:xfrm>
          <a:prstGeom prst="rect">
            <a:avLst/>
          </a:prstGeom>
        </p:spPr>
      </p:pic>
      <p:sp>
        <p:nvSpPr>
          <p:cNvPr id="9" name="Pil venstre 8"/>
          <p:cNvSpPr/>
          <p:nvPr/>
        </p:nvSpPr>
        <p:spPr>
          <a:xfrm>
            <a:off x="8025811" y="3995130"/>
            <a:ext cx="2008994" cy="340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Skriv inn navn på mottakeren</a:t>
            </a:r>
            <a:endParaRPr lang="nb-NO" sz="1000" dirty="0"/>
          </a:p>
        </p:txBody>
      </p:sp>
      <p:sp>
        <p:nvSpPr>
          <p:cNvPr id="10" name="Pil venstre 9"/>
          <p:cNvSpPr/>
          <p:nvPr/>
        </p:nvSpPr>
        <p:spPr>
          <a:xfrm>
            <a:off x="8025811" y="4429428"/>
            <a:ext cx="2008994" cy="340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b-NO" sz="1000" dirty="0" smtClean="0"/>
              <a:t>Skriv hvorfor du må omfordele</a:t>
            </a:r>
            <a:endParaRPr lang="nb-NO" sz="1000" dirty="0"/>
          </a:p>
        </p:txBody>
      </p:sp>
      <p:sp>
        <p:nvSpPr>
          <p:cNvPr id="22" name="Pil ned 21"/>
          <p:cNvSpPr/>
          <p:nvPr/>
        </p:nvSpPr>
        <p:spPr>
          <a:xfrm>
            <a:off x="6153833" y="1460585"/>
            <a:ext cx="420257" cy="22452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Ellipse 22"/>
          <p:cNvSpPr/>
          <p:nvPr/>
        </p:nvSpPr>
        <p:spPr>
          <a:xfrm>
            <a:off x="6574090" y="1314181"/>
            <a:ext cx="943628" cy="2049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Ellipse 23"/>
          <p:cNvSpPr/>
          <p:nvPr/>
        </p:nvSpPr>
        <p:spPr>
          <a:xfrm>
            <a:off x="7450212" y="5566180"/>
            <a:ext cx="742567" cy="46640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Pil venstre 24"/>
          <p:cNvSpPr/>
          <p:nvPr/>
        </p:nvSpPr>
        <p:spPr>
          <a:xfrm>
            <a:off x="8192779" y="5566180"/>
            <a:ext cx="1761293" cy="2209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Fullfør</a:t>
            </a:r>
            <a:endParaRPr lang="nb-NO" sz="1200" dirty="0"/>
          </a:p>
        </p:txBody>
      </p:sp>
      <p:sp>
        <p:nvSpPr>
          <p:cNvPr id="6" name="TekstSylinder 5"/>
          <p:cNvSpPr txBox="1"/>
          <p:nvPr/>
        </p:nvSpPr>
        <p:spPr>
          <a:xfrm>
            <a:off x="3417320" y="253629"/>
            <a:ext cx="5089090" cy="367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Arbeidsflyt/ omfordele oppgaver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012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14850" y="442004"/>
            <a:ext cx="3923923" cy="713466"/>
          </a:xfrm>
        </p:spPr>
        <p:txBody>
          <a:bodyPr>
            <a:normAutofit fontScale="90000"/>
          </a:bodyPr>
          <a:lstStyle/>
          <a:p>
            <a:r>
              <a:rPr lang="nb-NO" b="1" dirty="0" smtClean="0"/>
              <a:t>Hvordan er mappene i p360 bygget opp: </a:t>
            </a:r>
            <a:endParaRPr lang="nb-NO" b="1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37" y="1481330"/>
            <a:ext cx="3994539" cy="2467215"/>
          </a:xfrm>
          <a:prstGeom prst="rect">
            <a:avLst/>
          </a:prstGeom>
        </p:spPr>
      </p:pic>
      <p:sp>
        <p:nvSpPr>
          <p:cNvPr id="7" name="Pil venstre 6"/>
          <p:cNvSpPr/>
          <p:nvPr/>
        </p:nvSpPr>
        <p:spPr>
          <a:xfrm>
            <a:off x="2457061" y="1765359"/>
            <a:ext cx="3333544" cy="72828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Saks nr. : årstall, dokumentmappe, dokumentkort  </a:t>
            </a:r>
            <a:endParaRPr lang="nb-NO" sz="1200" dirty="0"/>
          </a:p>
        </p:txBody>
      </p:sp>
      <p:sp>
        <p:nvSpPr>
          <p:cNvPr id="8" name="Ellipse 7"/>
          <p:cNvSpPr/>
          <p:nvPr/>
        </p:nvSpPr>
        <p:spPr>
          <a:xfrm>
            <a:off x="3663820" y="1880722"/>
            <a:ext cx="460013" cy="3275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Ellipse 8"/>
          <p:cNvSpPr/>
          <p:nvPr/>
        </p:nvSpPr>
        <p:spPr>
          <a:xfrm>
            <a:off x="4123833" y="1880722"/>
            <a:ext cx="1113751" cy="3275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Ellipse 9"/>
          <p:cNvSpPr/>
          <p:nvPr/>
        </p:nvSpPr>
        <p:spPr>
          <a:xfrm>
            <a:off x="3663820" y="2129500"/>
            <a:ext cx="1108205" cy="2218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5" name="Rett pilkobling 14"/>
          <p:cNvCxnSpPr/>
          <p:nvPr/>
        </p:nvCxnSpPr>
        <p:spPr>
          <a:xfrm flipH="1">
            <a:off x="3937518" y="1155470"/>
            <a:ext cx="883298" cy="725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pilkobling 20"/>
          <p:cNvCxnSpPr/>
          <p:nvPr/>
        </p:nvCxnSpPr>
        <p:spPr>
          <a:xfrm flipV="1">
            <a:off x="4820816" y="1934547"/>
            <a:ext cx="0" cy="18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ktangel 28"/>
          <p:cNvSpPr/>
          <p:nvPr/>
        </p:nvSpPr>
        <p:spPr>
          <a:xfrm>
            <a:off x="3598991" y="915557"/>
            <a:ext cx="1237861" cy="350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 smtClean="0"/>
              <a:t>Hvilket årstall mappen ble opprett </a:t>
            </a:r>
            <a:endParaRPr lang="nb-NO" sz="1000" dirty="0"/>
          </a:p>
        </p:txBody>
      </p:sp>
      <p:sp>
        <p:nvSpPr>
          <p:cNvPr id="30" name="Rektangel 29"/>
          <p:cNvSpPr/>
          <p:nvPr/>
        </p:nvSpPr>
        <p:spPr>
          <a:xfrm>
            <a:off x="5336770" y="1098732"/>
            <a:ext cx="1206860" cy="531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Hvilken sak, pasient ol. (</a:t>
            </a:r>
            <a:r>
              <a:rPr lang="nb-NO" sz="800" dirty="0" err="1" smtClean="0"/>
              <a:t>Èn</a:t>
            </a:r>
            <a:r>
              <a:rPr lang="nb-NO" sz="800" dirty="0" smtClean="0"/>
              <a:t> pasient - </a:t>
            </a:r>
            <a:r>
              <a:rPr lang="nb-NO" sz="800" dirty="0" err="1" smtClean="0"/>
              <a:t>Èn</a:t>
            </a:r>
            <a:r>
              <a:rPr lang="nb-NO" sz="800" dirty="0" smtClean="0"/>
              <a:t> mappe.)</a:t>
            </a:r>
            <a:endParaRPr lang="nb-NO" sz="1200" dirty="0"/>
          </a:p>
        </p:txBody>
      </p:sp>
      <p:sp>
        <p:nvSpPr>
          <p:cNvPr id="32" name="Rektangel 31"/>
          <p:cNvSpPr/>
          <p:nvPr/>
        </p:nvSpPr>
        <p:spPr>
          <a:xfrm>
            <a:off x="5077300" y="2777671"/>
            <a:ext cx="1603418" cy="50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 smtClean="0"/>
              <a:t>Hver henvendelse får eget dokumentkort</a:t>
            </a:r>
            <a:endParaRPr lang="nb-NO" sz="1100" dirty="0"/>
          </a:p>
        </p:txBody>
      </p:sp>
      <p:pic>
        <p:nvPicPr>
          <p:cNvPr id="33" name="Bild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6142" y="162479"/>
            <a:ext cx="4135827" cy="3205760"/>
          </a:xfrm>
          <a:prstGeom prst="rect">
            <a:avLst/>
          </a:prstGeom>
        </p:spPr>
      </p:pic>
      <p:cxnSp>
        <p:nvCxnSpPr>
          <p:cNvPr id="35" name="Rett pilkobling 34"/>
          <p:cNvCxnSpPr>
            <a:stCxn id="7" idx="3"/>
          </p:cNvCxnSpPr>
          <p:nvPr/>
        </p:nvCxnSpPr>
        <p:spPr>
          <a:xfrm flipV="1">
            <a:off x="5790605" y="1090949"/>
            <a:ext cx="2136487" cy="1038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pilkobling 17"/>
          <p:cNvCxnSpPr/>
          <p:nvPr/>
        </p:nvCxnSpPr>
        <p:spPr>
          <a:xfrm flipV="1">
            <a:off x="4784579" y="1481330"/>
            <a:ext cx="549448" cy="453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pilkobling 21"/>
          <p:cNvCxnSpPr>
            <a:endCxn id="10" idx="6"/>
          </p:cNvCxnSpPr>
          <p:nvPr/>
        </p:nvCxnSpPr>
        <p:spPr>
          <a:xfrm flipH="1" flipV="1">
            <a:off x="4772025" y="2240407"/>
            <a:ext cx="287278" cy="537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64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9" grpId="0" animBg="1"/>
      <p:bldP spid="30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789487" cy="774596"/>
          </a:xfrm>
        </p:spPr>
        <p:txBody>
          <a:bodyPr>
            <a:normAutofit/>
          </a:bodyPr>
          <a:lstStyle/>
          <a:p>
            <a:r>
              <a:rPr lang="nb-NO" sz="2800" dirty="0"/>
              <a:t>F</a:t>
            </a:r>
            <a:r>
              <a:rPr lang="nb-NO" sz="2800" dirty="0" smtClean="0"/>
              <a:t>unksjoner via sidepanel</a:t>
            </a:r>
            <a:endParaRPr lang="nb-NO" sz="28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b-NO" dirty="0"/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6" name="Plassholder for innhold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2915" y="1413164"/>
            <a:ext cx="2206167" cy="4390631"/>
          </a:xfrm>
          <a:prstGeom prst="rect">
            <a:avLst/>
          </a:prstGeom>
        </p:spPr>
      </p:pic>
      <p:sp>
        <p:nvSpPr>
          <p:cNvPr id="7" name="Pil venstre 6"/>
          <p:cNvSpPr/>
          <p:nvPr/>
        </p:nvSpPr>
        <p:spPr>
          <a:xfrm>
            <a:off x="3129082" y="2163680"/>
            <a:ext cx="2840494" cy="4068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Klikk for å komme til neste bilde med alternativer</a:t>
            </a:r>
            <a:endParaRPr lang="nb-NO" sz="800" dirty="0"/>
          </a:p>
        </p:txBody>
      </p:sp>
      <p:sp>
        <p:nvSpPr>
          <p:cNvPr id="8" name="Pil venstre 7"/>
          <p:cNvSpPr/>
          <p:nvPr/>
        </p:nvSpPr>
        <p:spPr>
          <a:xfrm>
            <a:off x="2881366" y="2498189"/>
            <a:ext cx="1427562" cy="7656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Gjelder kun for Koordinator Stab AKB</a:t>
            </a:r>
            <a:endParaRPr lang="nb-NO" sz="800" dirty="0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1038" y="1123997"/>
            <a:ext cx="2714625" cy="2320006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1038" y="3517795"/>
            <a:ext cx="2714625" cy="2414470"/>
          </a:xfrm>
          <a:prstGeom prst="rect">
            <a:avLst/>
          </a:prstGeom>
        </p:spPr>
      </p:pic>
      <p:sp>
        <p:nvSpPr>
          <p:cNvPr id="11" name="Pil venstre 10"/>
          <p:cNvSpPr/>
          <p:nvPr/>
        </p:nvSpPr>
        <p:spPr>
          <a:xfrm>
            <a:off x="8358071" y="4299781"/>
            <a:ext cx="2342677" cy="3249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765663" y="4241381"/>
            <a:ext cx="1935085" cy="1690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Klikk for å se påbegynte svarbrev til sak. Dra fil som du mottar </a:t>
            </a:r>
            <a:r>
              <a:rPr lang="nb-NO" sz="1200" dirty="0" smtClean="0">
                <a:solidFill>
                  <a:schemeClr val="bg1"/>
                </a:solidFill>
              </a:rPr>
              <a:t>fra </a:t>
            </a:r>
            <a:r>
              <a:rPr lang="nb-NO" sz="1200" dirty="0">
                <a:solidFill>
                  <a:schemeClr val="bg1"/>
                </a:solidFill>
              </a:rPr>
              <a:t>S</a:t>
            </a:r>
            <a:r>
              <a:rPr lang="nb-NO" sz="1200" dirty="0" smtClean="0">
                <a:solidFill>
                  <a:schemeClr val="bg1"/>
                </a:solidFill>
              </a:rPr>
              <a:t>eksjonsleder eller annen saksbehandler </a:t>
            </a:r>
            <a:r>
              <a:rPr lang="nb-NO" sz="1200" dirty="0" smtClean="0"/>
              <a:t>på mail og slipp over riktig overskrift/saksnummer. Det legger seg som vedlegg</a:t>
            </a:r>
            <a:endParaRPr lang="nb-NO" sz="1200" dirty="0"/>
          </a:p>
        </p:txBody>
      </p:sp>
      <p:sp>
        <p:nvSpPr>
          <p:cNvPr id="13" name="Pil venstre 12"/>
          <p:cNvSpPr/>
          <p:nvPr/>
        </p:nvSpPr>
        <p:spPr>
          <a:xfrm>
            <a:off x="7660672" y="3126552"/>
            <a:ext cx="1104991" cy="37585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4" name="Rektangel 13"/>
          <p:cNvSpPr/>
          <p:nvPr/>
        </p:nvSpPr>
        <p:spPr>
          <a:xfrm>
            <a:off x="8765663" y="2570574"/>
            <a:ext cx="1814172" cy="947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 smtClean="0"/>
              <a:t>Seksjonsleder/annen saksbehandler klikker inn og velger dokumentet som ønskes å lese. Trykk lest når ferdig</a:t>
            </a:r>
            <a:endParaRPr lang="nb-NO" sz="1100" dirty="0"/>
          </a:p>
        </p:txBody>
      </p:sp>
      <p:sp>
        <p:nvSpPr>
          <p:cNvPr id="15" name="Pil venstre 14"/>
          <p:cNvSpPr/>
          <p:nvPr/>
        </p:nvSpPr>
        <p:spPr>
          <a:xfrm>
            <a:off x="8531881" y="2098854"/>
            <a:ext cx="2682744" cy="4717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 smtClean="0"/>
              <a:t>Seksjonsleder/annen saksbehandler må foreta en avgjørelse/besvare oppgaven/ sette status </a:t>
            </a:r>
            <a:endParaRPr lang="nb-NO" sz="800" dirty="0"/>
          </a:p>
        </p:txBody>
      </p:sp>
    </p:spTree>
    <p:extLst>
      <p:ext uri="{BB962C8B-B14F-4D97-AF65-F5344CB8AC3E}">
        <p14:creationId xmlns:p14="http://schemas.microsoft.com/office/powerpoint/2010/main" val="211876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676275" y="1122363"/>
            <a:ext cx="10677525" cy="3636522"/>
          </a:xfrm>
        </p:spPr>
        <p:txBody>
          <a:bodyPr>
            <a:normAutofit/>
          </a:bodyPr>
          <a:lstStyle/>
          <a:p>
            <a:r>
              <a:rPr lang="nb-NO" sz="3200" b="1" dirty="0" smtClean="0"/>
              <a:t>Presiseringer</a:t>
            </a:r>
            <a:br>
              <a:rPr lang="nb-NO" sz="3200" b="1" dirty="0" smtClean="0"/>
            </a:br>
            <a:r>
              <a:rPr lang="nb-NO" sz="3200" b="1" dirty="0" smtClean="0"/>
              <a:t/>
            </a:r>
            <a:br>
              <a:rPr lang="nb-NO" sz="3200" b="1" dirty="0" smtClean="0"/>
            </a:br>
            <a:r>
              <a:rPr lang="nb-NO" sz="2400" b="1" dirty="0" smtClean="0"/>
              <a:t>Saker som kommer i Public 360 skal som </a:t>
            </a:r>
            <a:r>
              <a:rPr lang="nb-NO" sz="2400" b="1" i="1" dirty="0" smtClean="0"/>
              <a:t>hovedregel</a:t>
            </a:r>
            <a:r>
              <a:rPr lang="nb-NO" sz="2400" b="1" dirty="0" smtClean="0"/>
              <a:t> besvares i Public 360</a:t>
            </a:r>
            <a:br>
              <a:rPr lang="nb-NO" sz="2400" b="1" dirty="0" smtClean="0"/>
            </a:br>
            <a:r>
              <a:rPr lang="nb-NO" sz="2400" b="1" dirty="0"/>
              <a:t/>
            </a:r>
            <a:br>
              <a:rPr lang="nb-NO" sz="2400" b="1" dirty="0"/>
            </a:br>
            <a:r>
              <a:rPr lang="nb-NO" sz="2400" b="1" dirty="0" smtClean="0"/>
              <a:t>Public 360 saker skal </a:t>
            </a:r>
            <a:r>
              <a:rPr lang="nb-NO" sz="2400" i="1" dirty="0" smtClean="0"/>
              <a:t> ikke </a:t>
            </a:r>
            <a:r>
              <a:rPr lang="nb-NO" sz="2400" b="1" dirty="0" smtClean="0"/>
              <a:t>besvares i DIPS. Public 360 og DIPS «snakker» ikke sammen</a:t>
            </a:r>
            <a:br>
              <a:rPr lang="nb-NO" sz="2400" b="1" dirty="0" smtClean="0"/>
            </a:br>
            <a:r>
              <a:rPr lang="nb-NO" sz="2400" b="1" dirty="0" smtClean="0"/>
              <a:t> </a:t>
            </a:r>
            <a:br>
              <a:rPr lang="nb-NO" sz="2400" b="1" dirty="0" smtClean="0"/>
            </a:br>
            <a:r>
              <a:rPr lang="nb-NO" sz="2400" b="1" dirty="0" smtClean="0"/>
              <a:t>NPE saker skal </a:t>
            </a:r>
            <a:r>
              <a:rPr lang="nb-NO" sz="2400" i="1" dirty="0" smtClean="0"/>
              <a:t>ikke </a:t>
            </a:r>
            <a:r>
              <a:rPr lang="nb-NO" sz="2400" b="1" dirty="0" smtClean="0"/>
              <a:t>ligge i DIPS</a:t>
            </a:r>
            <a:br>
              <a:rPr lang="nb-NO" sz="2400" b="1" dirty="0" smtClean="0"/>
            </a:br>
            <a:r>
              <a:rPr lang="nb-NO" sz="2400" b="1" dirty="0"/>
              <a:t/>
            </a:r>
            <a:br>
              <a:rPr lang="nb-NO" sz="2400" b="1" dirty="0"/>
            </a:br>
            <a:r>
              <a:rPr lang="nb-NO" sz="2400" b="1" dirty="0" smtClean="0"/>
              <a:t>Alle henvendelser til Koordinator Stab AKB </a:t>
            </a:r>
            <a:r>
              <a:rPr lang="nb-NO" sz="2400" i="1" dirty="0" smtClean="0"/>
              <a:t>må </a:t>
            </a:r>
            <a:r>
              <a:rPr lang="nb-NO" sz="2400" b="1" dirty="0" smtClean="0"/>
              <a:t>merkes med saksnummer </a:t>
            </a:r>
            <a:endParaRPr lang="nb-NO" sz="2400" i="1" dirty="0"/>
          </a:p>
        </p:txBody>
      </p:sp>
    </p:spTree>
    <p:extLst>
      <p:ext uri="{BB962C8B-B14F-4D97-AF65-F5344CB8AC3E}">
        <p14:creationId xmlns:p14="http://schemas.microsoft.com/office/powerpoint/2010/main" val="271761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Du mottar en mail fra </a:t>
            </a:r>
            <a:endParaRPr lang="nb-NO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1040" y="1978025"/>
            <a:ext cx="4222844" cy="4076387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550" y="803503"/>
            <a:ext cx="3496163" cy="362001"/>
          </a:xfrm>
          <a:prstGeom prst="rect">
            <a:avLst/>
          </a:prstGeom>
        </p:spPr>
      </p:pic>
      <p:sp>
        <p:nvSpPr>
          <p:cNvPr id="10" name="Pil ned 9"/>
          <p:cNvSpPr/>
          <p:nvPr/>
        </p:nvSpPr>
        <p:spPr>
          <a:xfrm rot="4644827">
            <a:off x="4353201" y="1893015"/>
            <a:ext cx="462626" cy="2286348"/>
          </a:xfrm>
          <a:prstGeom prst="downArrow">
            <a:avLst>
              <a:gd name="adj1" fmla="val 5062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5660943" y="1975827"/>
            <a:ext cx="3952449" cy="93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Dobbelt klikk og P360 programmet åpner seg.</a:t>
            </a:r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0943" y="3193654"/>
            <a:ext cx="5944430" cy="3610479"/>
          </a:xfrm>
          <a:prstGeom prst="rect">
            <a:avLst/>
          </a:prstGeom>
        </p:spPr>
      </p:pic>
      <p:sp>
        <p:nvSpPr>
          <p:cNvPr id="13" name="Pil ned 12"/>
          <p:cNvSpPr/>
          <p:nvPr/>
        </p:nvSpPr>
        <p:spPr>
          <a:xfrm>
            <a:off x="8430768" y="2908515"/>
            <a:ext cx="749808" cy="29316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Ellipse 14"/>
          <p:cNvSpPr/>
          <p:nvPr/>
        </p:nvSpPr>
        <p:spPr>
          <a:xfrm>
            <a:off x="6354079" y="5786750"/>
            <a:ext cx="3323877" cy="1381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642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Saken vises slik: 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72229"/>
            <a:ext cx="5000561" cy="4351338"/>
          </a:xfrm>
          <a:prstGeom prst="rect">
            <a:avLst/>
          </a:prstGeom>
        </p:spPr>
      </p:pic>
      <p:sp>
        <p:nvSpPr>
          <p:cNvPr id="5" name="Pil venstre 4"/>
          <p:cNvSpPr/>
          <p:nvPr/>
        </p:nvSpPr>
        <p:spPr>
          <a:xfrm>
            <a:off x="2662414" y="3088684"/>
            <a:ext cx="3624228" cy="9410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Dobbeltklikk om filen ikke vises</a:t>
            </a:r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1588519" y="4592023"/>
            <a:ext cx="2650105" cy="5133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Henvendelsen som skal svares ut </a:t>
            </a:r>
            <a:endParaRPr lang="nb-NO" dirty="0"/>
          </a:p>
        </p:txBody>
      </p:sp>
      <p:cxnSp>
        <p:nvCxnSpPr>
          <p:cNvPr id="7" name="Rett pilkobling 6"/>
          <p:cNvCxnSpPr/>
          <p:nvPr/>
        </p:nvCxnSpPr>
        <p:spPr>
          <a:xfrm flipH="1">
            <a:off x="4164858" y="3957950"/>
            <a:ext cx="2569665" cy="740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7"/>
          <p:cNvSpPr/>
          <p:nvPr/>
        </p:nvSpPr>
        <p:spPr>
          <a:xfrm>
            <a:off x="6974803" y="3016853"/>
            <a:ext cx="4131486" cy="157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Skriv svar i «Word» og send til Koordinator Stab AKB. Saken blir borte for deg når Koordinator har avbrutt arbeidsflyten.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9886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91725" cy="3806825"/>
          </a:xfrm>
        </p:spPr>
        <p:txBody>
          <a:bodyPr>
            <a:normAutofit/>
          </a:bodyPr>
          <a:lstStyle/>
          <a:p>
            <a:r>
              <a:rPr lang="nb-NO" dirty="0" smtClean="0"/>
              <a:t>Videre bilder viser ytterligere beskrivelse av programmet</a:t>
            </a:r>
            <a:br>
              <a:rPr lang="nb-NO" dirty="0" smtClean="0"/>
            </a:b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802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Begreper i P360: 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10201025" cy="4881563"/>
          </a:xfrm>
        </p:spPr>
        <p:txBody>
          <a:bodyPr>
            <a:normAutofit/>
          </a:bodyPr>
          <a:lstStyle/>
          <a:p>
            <a:r>
              <a:rPr lang="nb-NO" sz="1200" b="1" dirty="0" smtClean="0"/>
              <a:t>               Dokumentmappe: </a:t>
            </a:r>
            <a:r>
              <a:rPr lang="nb-NO" sz="1200" dirty="0" smtClean="0"/>
              <a:t>Hele mappen på en sak eller en pasient. Inneholder alle dokumentkort under samme sak. </a:t>
            </a:r>
          </a:p>
          <a:p>
            <a:endParaRPr lang="nb-NO" sz="1200" dirty="0" smtClean="0"/>
          </a:p>
          <a:p>
            <a:r>
              <a:rPr lang="nb-NO" sz="1200" b="1" dirty="0"/>
              <a:t> </a:t>
            </a:r>
            <a:r>
              <a:rPr lang="nb-NO" sz="1200" b="1" dirty="0" smtClean="0"/>
              <a:t>              Dokumentkort: </a:t>
            </a:r>
            <a:r>
              <a:rPr lang="nb-NO" sz="1200" dirty="0" smtClean="0"/>
              <a:t>Et dokumentkort er et inngående eller utgående dokumenter. Et dokument kan inneholde flere vedlegg/filer. </a:t>
            </a:r>
          </a:p>
          <a:p>
            <a:endParaRPr lang="nb-NO" sz="1200" dirty="0" smtClean="0"/>
          </a:p>
          <a:p>
            <a:r>
              <a:rPr lang="nb-NO" sz="1200" b="1" dirty="0" smtClean="0"/>
              <a:t>Dokument: </a:t>
            </a:r>
            <a:r>
              <a:rPr lang="nb-NO" sz="1200" dirty="0" smtClean="0"/>
              <a:t>En eller flere filer som regnes som en enhet. Filene skal inneholde informasjon som beskriver filen(e)</a:t>
            </a:r>
          </a:p>
          <a:p>
            <a:endParaRPr lang="nb-NO" sz="1200" dirty="0" smtClean="0"/>
          </a:p>
          <a:p>
            <a:r>
              <a:rPr lang="nb-NO" sz="1200" b="1" dirty="0" smtClean="0"/>
              <a:t>Fil</a:t>
            </a:r>
            <a:r>
              <a:rPr lang="nb-NO" sz="1200" dirty="0" smtClean="0"/>
              <a:t>: Brukes om alle typer vedlegg. Vær bevisst begrepet, må ikke forveksles med dokument. </a:t>
            </a:r>
          </a:p>
          <a:p>
            <a:endParaRPr lang="nb-NO" sz="1100" dirty="0" smtClean="0"/>
          </a:p>
          <a:p>
            <a:r>
              <a:rPr lang="nb-NO" sz="1200" b="1" dirty="0" smtClean="0"/>
              <a:t>Ekspedere</a:t>
            </a:r>
            <a:br>
              <a:rPr lang="nb-NO" sz="1200" b="1" dirty="0" smtClean="0"/>
            </a:br>
            <a:r>
              <a:rPr lang="nb-NO" sz="1200" dirty="0" smtClean="0"/>
              <a:t>Betyr å ferdigstille/ opprette et dokument som sendes ut til mottaker elektronisk</a:t>
            </a:r>
            <a:r>
              <a:rPr lang="nb-NO" sz="1200" dirty="0"/>
              <a:t> </a:t>
            </a:r>
            <a:r>
              <a:rPr lang="nb-NO" sz="1200" dirty="0" smtClean="0"/>
              <a:t>vi DPI ( firma) eller EDI ( privatperson). </a:t>
            </a:r>
          </a:p>
          <a:p>
            <a:endParaRPr lang="nb-NO" sz="1200" dirty="0"/>
          </a:p>
          <a:p>
            <a:r>
              <a:rPr lang="nb-NO" sz="1200" b="1" dirty="0" smtClean="0"/>
              <a:t>Kontakt</a:t>
            </a:r>
            <a:br>
              <a:rPr lang="nb-NO" sz="1200" b="1" dirty="0" smtClean="0"/>
            </a:br>
            <a:r>
              <a:rPr lang="nb-NO" sz="1200" dirty="0" smtClean="0"/>
              <a:t>En </a:t>
            </a:r>
            <a:r>
              <a:rPr lang="nb-NO" sz="1200" dirty="0"/>
              <a:t>fellesbetegnelse for </a:t>
            </a:r>
            <a:r>
              <a:rPr lang="nb-NO" sz="1200" b="1" dirty="0"/>
              <a:t>virksomheter</a:t>
            </a:r>
            <a:r>
              <a:rPr lang="nb-NO" sz="1200" dirty="0"/>
              <a:t>, </a:t>
            </a:r>
            <a:r>
              <a:rPr lang="nb-NO" sz="1200" b="1" dirty="0"/>
              <a:t>kontaktpersoner</a:t>
            </a:r>
            <a:r>
              <a:rPr lang="nb-NO" sz="1200" dirty="0"/>
              <a:t> og </a:t>
            </a:r>
            <a:r>
              <a:rPr lang="nb-NO" sz="1200" b="1" dirty="0"/>
              <a:t>privatpersoner</a:t>
            </a:r>
            <a:r>
              <a:rPr lang="nb-NO" sz="1000" dirty="0" smtClean="0"/>
              <a:t>.</a:t>
            </a:r>
          </a:p>
          <a:p>
            <a:endParaRPr lang="nb-NO" sz="1000" dirty="0" smtClean="0"/>
          </a:p>
          <a:p>
            <a:endParaRPr lang="nb-NO" sz="1200" dirty="0"/>
          </a:p>
          <a:p>
            <a:endParaRPr lang="nb-NO" sz="1100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89" y="987425"/>
            <a:ext cx="454212" cy="42943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450" y="1482725"/>
            <a:ext cx="38455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1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199"/>
            <a:ext cx="3932237" cy="683911"/>
          </a:xfrm>
        </p:spPr>
        <p:txBody>
          <a:bodyPr>
            <a:normAutofit/>
          </a:bodyPr>
          <a:lstStyle/>
          <a:p>
            <a:r>
              <a:rPr lang="nb-NO" sz="2000" b="1" u="sng" dirty="0" smtClean="0"/>
              <a:t>Påloggingsalternativer</a:t>
            </a:r>
            <a:endParaRPr lang="nb-NO" sz="2000" b="1" u="sng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1326473"/>
            <a:ext cx="3932237" cy="5531527"/>
          </a:xfrm>
        </p:spPr>
        <p:txBody>
          <a:bodyPr/>
          <a:lstStyle/>
          <a:p>
            <a:endParaRPr lang="nb-NO" dirty="0" smtClean="0"/>
          </a:p>
          <a:p>
            <a:r>
              <a:rPr lang="nb-NO" b="1" dirty="0" smtClean="0"/>
              <a:t>2 måter: </a:t>
            </a:r>
          </a:p>
          <a:p>
            <a:pPr marL="285750" indent="-285750">
              <a:buFontTx/>
              <a:buChar char="-"/>
            </a:pPr>
            <a:r>
              <a:rPr lang="nb-NO" b="1" dirty="0" smtClean="0"/>
              <a:t>Søk opp program på Startmenyen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Ev. legg applikasjon som snarvei på skrivebord</a:t>
            </a:r>
          </a:p>
          <a:p>
            <a:pPr marL="285750" indent="-285750">
              <a:buFontTx/>
              <a:buChar char="-"/>
            </a:pPr>
            <a:endParaRPr lang="nb-NO" dirty="0"/>
          </a:p>
          <a:p>
            <a:pPr marL="285750" indent="-285750">
              <a:buFontTx/>
              <a:buChar char="-"/>
            </a:pPr>
            <a:endParaRPr lang="nb-NO" dirty="0" smtClean="0"/>
          </a:p>
          <a:p>
            <a:pPr marL="285750" indent="-285750">
              <a:buFontTx/>
              <a:buChar char="-"/>
            </a:pPr>
            <a:endParaRPr lang="nb-NO" b="1" dirty="0" smtClean="0"/>
          </a:p>
          <a:p>
            <a:pPr marL="285750" indent="-285750">
              <a:buFontTx/>
              <a:buChar char="-"/>
            </a:pPr>
            <a:endParaRPr lang="nb-NO" b="1" dirty="0"/>
          </a:p>
          <a:p>
            <a:pPr marL="285750" indent="-285750">
              <a:buFontTx/>
              <a:buChar char="-"/>
            </a:pPr>
            <a:r>
              <a:rPr lang="nb-NO" b="1" dirty="0" smtClean="0"/>
              <a:t>Via sidepanel i meny på </a:t>
            </a:r>
            <a:r>
              <a:rPr lang="nb-NO" b="1" dirty="0" err="1" smtClean="0"/>
              <a:t>outlook</a:t>
            </a:r>
            <a:r>
              <a:rPr lang="nb-NO" dirty="0" smtClean="0"/>
              <a:t> og logg deg inn via symbolet til P360 </a:t>
            </a:r>
          </a:p>
          <a:p>
            <a:pPr marL="285750" indent="-285750">
              <a:buFontTx/>
              <a:buChar char="-"/>
            </a:pPr>
            <a:endParaRPr lang="nb-NO" dirty="0"/>
          </a:p>
        </p:txBody>
      </p:sp>
      <p:pic>
        <p:nvPicPr>
          <p:cNvPr id="8" name="Bild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85944" y="2792660"/>
            <a:ext cx="1055093" cy="1037109"/>
          </a:xfrm>
          <a:prstGeom prst="rect">
            <a:avLst/>
          </a:prstGeom>
        </p:spPr>
      </p:pic>
      <p:pic>
        <p:nvPicPr>
          <p:cNvPr id="10" name="Bilde 9"/>
          <p:cNvPicPr/>
          <p:nvPr/>
        </p:nvPicPr>
        <p:blipFill>
          <a:blip r:embed="rId3"/>
          <a:stretch>
            <a:fillRect/>
          </a:stretch>
        </p:blipFill>
        <p:spPr>
          <a:xfrm>
            <a:off x="5981493" y="683720"/>
            <a:ext cx="3064266" cy="5626395"/>
          </a:xfrm>
          <a:prstGeom prst="rect">
            <a:avLst/>
          </a:prstGeom>
        </p:spPr>
      </p:pic>
      <p:sp>
        <p:nvSpPr>
          <p:cNvPr id="15" name="Pil venstre 14"/>
          <p:cNvSpPr/>
          <p:nvPr/>
        </p:nvSpPr>
        <p:spPr>
          <a:xfrm>
            <a:off x="9130535" y="793631"/>
            <a:ext cx="1666788" cy="533260"/>
          </a:xfrm>
          <a:prstGeom prst="lef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bg1"/>
                </a:solidFill>
              </a:rPr>
              <a:t>Starte program </a:t>
            </a:r>
            <a:endParaRPr lang="nb-NO" sz="1200" dirty="0">
              <a:solidFill>
                <a:schemeClr val="bg1"/>
              </a:solidFill>
            </a:endParaRPr>
          </a:p>
        </p:txBody>
      </p:sp>
      <p:pic>
        <p:nvPicPr>
          <p:cNvPr id="16" name="Bilde 15"/>
          <p:cNvPicPr/>
          <p:nvPr/>
        </p:nvPicPr>
        <p:blipFill>
          <a:blip r:embed="rId4"/>
          <a:stretch>
            <a:fillRect/>
          </a:stretch>
        </p:blipFill>
        <p:spPr>
          <a:xfrm>
            <a:off x="1085944" y="4794894"/>
            <a:ext cx="1126209" cy="1164779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7131" y="4794894"/>
            <a:ext cx="1702799" cy="103157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020337" y="5078323"/>
            <a:ext cx="279610" cy="249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2" name="Pil venstre 11"/>
          <p:cNvSpPr/>
          <p:nvPr/>
        </p:nvSpPr>
        <p:spPr>
          <a:xfrm>
            <a:off x="7100408" y="1767457"/>
            <a:ext cx="1666788" cy="448698"/>
          </a:xfrm>
          <a:prstGeom prst="lef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bg1"/>
                </a:solidFill>
              </a:rPr>
              <a:t>Innboks</a:t>
            </a:r>
            <a:endParaRPr lang="nb-NO" sz="1200" dirty="0">
              <a:solidFill>
                <a:schemeClr val="bg1"/>
              </a:solidFill>
            </a:endParaRPr>
          </a:p>
        </p:txBody>
      </p:sp>
      <p:sp>
        <p:nvSpPr>
          <p:cNvPr id="17" name="Pil venstre 16"/>
          <p:cNvSpPr/>
          <p:nvPr/>
        </p:nvSpPr>
        <p:spPr>
          <a:xfrm>
            <a:off x="7421359" y="2154070"/>
            <a:ext cx="1666788" cy="448698"/>
          </a:xfrm>
          <a:prstGeom prst="lef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>
                <a:solidFill>
                  <a:schemeClr val="bg1"/>
                </a:solidFill>
              </a:rPr>
              <a:t>Oppgaver</a:t>
            </a:r>
            <a:endParaRPr lang="nb-NO" sz="1200" dirty="0">
              <a:solidFill>
                <a:schemeClr val="bg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300780" y="1048259"/>
            <a:ext cx="567059" cy="2782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Ellipse 6"/>
          <p:cNvSpPr/>
          <p:nvPr/>
        </p:nvSpPr>
        <p:spPr>
          <a:xfrm>
            <a:off x="6259651" y="1755157"/>
            <a:ext cx="840757" cy="3743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Ellipse 8"/>
          <p:cNvSpPr/>
          <p:nvPr/>
        </p:nvSpPr>
        <p:spPr>
          <a:xfrm>
            <a:off x="6130776" y="2216155"/>
            <a:ext cx="1258067" cy="3245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22" name="Rett pilkobling 21"/>
          <p:cNvCxnSpPr/>
          <p:nvPr/>
        </p:nvCxnSpPr>
        <p:spPr>
          <a:xfrm flipV="1">
            <a:off x="3915350" y="1546502"/>
            <a:ext cx="2006771" cy="3248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46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17" grpId="0" animBg="1"/>
      <p:bldP spid="6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69919" y="736431"/>
            <a:ext cx="10852161" cy="5118484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Innlogging via                               gir dette visningsbildet: 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607" y="1583323"/>
            <a:ext cx="9354856" cy="4698710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819" y="822881"/>
            <a:ext cx="2223216" cy="516598"/>
          </a:xfrm>
          <a:prstGeom prst="rect">
            <a:avLst/>
          </a:prstGeom>
        </p:spPr>
      </p:pic>
      <p:sp>
        <p:nvSpPr>
          <p:cNvPr id="8" name="Pil venstre 7"/>
          <p:cNvSpPr/>
          <p:nvPr/>
        </p:nvSpPr>
        <p:spPr>
          <a:xfrm>
            <a:off x="2508738" y="2708031"/>
            <a:ext cx="2239108" cy="5627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 smtClean="0"/>
              <a:t>Dobbelt klikk og saken kommer opp slik: </a:t>
            </a:r>
            <a:endParaRPr lang="nb-NO" sz="1100" dirty="0"/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1861" y="2242039"/>
            <a:ext cx="5675097" cy="192844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2" name="Rektangel 11"/>
          <p:cNvSpPr/>
          <p:nvPr/>
        </p:nvSpPr>
        <p:spPr>
          <a:xfrm>
            <a:off x="5051861" y="4658172"/>
            <a:ext cx="4443125" cy="1988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Med denne innloggingen svarer du ut eller omfordeler herfra.</a:t>
            </a:r>
            <a:endParaRPr lang="nb-NO" dirty="0"/>
          </a:p>
        </p:txBody>
      </p:sp>
      <p:sp>
        <p:nvSpPr>
          <p:cNvPr id="19" name="Pil venstre 18"/>
          <p:cNvSpPr/>
          <p:nvPr/>
        </p:nvSpPr>
        <p:spPr>
          <a:xfrm rot="5400000">
            <a:off x="4852018" y="3956411"/>
            <a:ext cx="1166269" cy="23725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 smtClean="0"/>
              <a:t>  </a:t>
            </a:r>
            <a:endParaRPr lang="nb-NO" sz="1100" dirty="0"/>
          </a:p>
        </p:txBody>
      </p:sp>
      <p:sp>
        <p:nvSpPr>
          <p:cNvPr id="20" name="Pil venstre 19"/>
          <p:cNvSpPr/>
          <p:nvPr/>
        </p:nvSpPr>
        <p:spPr>
          <a:xfrm rot="5400000">
            <a:off x="6676375" y="3928795"/>
            <a:ext cx="1221503" cy="23725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 smtClean="0"/>
              <a:t>  </a:t>
            </a:r>
            <a:endParaRPr lang="nb-NO" sz="1100" dirty="0"/>
          </a:p>
        </p:txBody>
      </p:sp>
    </p:spTree>
    <p:extLst>
      <p:ext uri="{BB962C8B-B14F-4D97-AF65-F5344CB8AC3E}">
        <p14:creationId xmlns:p14="http://schemas.microsoft.com/office/powerpoint/2010/main" val="276137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01417" y="987426"/>
            <a:ext cx="10753971" cy="4842642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Innlogging via                                                   gir visningsbilde: 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269" y="633046"/>
            <a:ext cx="4064931" cy="890949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852" y="2870773"/>
            <a:ext cx="5215943" cy="2359099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277" y="1781908"/>
            <a:ext cx="5164016" cy="3348907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>
            <a:off x="2661139" y="3206261"/>
            <a:ext cx="2872154" cy="1107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smtClean="0"/>
              <a:t>Mappene kan se tomme ut, dobbelt klikk så kommer dokumentene opp. </a:t>
            </a:r>
            <a:endParaRPr lang="nb-NO" sz="1200" dirty="0"/>
          </a:p>
        </p:txBody>
      </p:sp>
      <p:sp>
        <p:nvSpPr>
          <p:cNvPr id="11" name="Pil venstre 10"/>
          <p:cNvSpPr/>
          <p:nvPr/>
        </p:nvSpPr>
        <p:spPr>
          <a:xfrm>
            <a:off x="2174631" y="3341077"/>
            <a:ext cx="486508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Pil venstre 11"/>
          <p:cNvSpPr/>
          <p:nvPr/>
        </p:nvSpPr>
        <p:spPr>
          <a:xfrm>
            <a:off x="2174631" y="4050323"/>
            <a:ext cx="486508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Pil høyre 13"/>
          <p:cNvSpPr/>
          <p:nvPr/>
        </p:nvSpPr>
        <p:spPr>
          <a:xfrm>
            <a:off x="5533293" y="3379177"/>
            <a:ext cx="726358" cy="149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5" name="Bild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5862" y="4952489"/>
            <a:ext cx="2876479" cy="1410308"/>
          </a:xfrm>
          <a:prstGeom prst="rect">
            <a:avLst/>
          </a:prstGeom>
        </p:spPr>
      </p:pic>
      <p:sp>
        <p:nvSpPr>
          <p:cNvPr id="16" name="Pil høyre 15"/>
          <p:cNvSpPr/>
          <p:nvPr/>
        </p:nvSpPr>
        <p:spPr>
          <a:xfrm rot="5400000">
            <a:off x="3966148" y="4602497"/>
            <a:ext cx="726358" cy="149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408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2" grpId="0" animBg="1"/>
      <p:bldP spid="14" grpId="0" animBg="1"/>
      <p:bldP spid="14" grpId="1" animBg="1"/>
      <p:bldP spid="16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604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BRUKSANVISNING  for å svarE ut PASIENTsaker i PUBLIC 360</vt:lpstr>
      <vt:lpstr>Presiseringer  Saker som kommer i Public 360 skal som hovedregel besvares i Public 360  Public 360 saker skal  ikke besvares i DIPS. Public 360 og DIPS «snakker» ikke sammen   NPE saker skal ikke ligge i DIPS  Alle henvendelser til Koordinator Stab AKB må merkes med saksnummer </vt:lpstr>
      <vt:lpstr>Du mottar en mail fra </vt:lpstr>
      <vt:lpstr>Saken vises slik: </vt:lpstr>
      <vt:lpstr>Videre bilder viser ytterligere beskrivelse av programmet  </vt:lpstr>
      <vt:lpstr>Begreper i P360: </vt:lpstr>
      <vt:lpstr>Påloggingsalternativer</vt:lpstr>
      <vt:lpstr>PowerPoint-presentasjon</vt:lpstr>
      <vt:lpstr>PowerPoint-presentasjon</vt:lpstr>
      <vt:lpstr>PowerPoint-presentasjon</vt:lpstr>
      <vt:lpstr>PowerPoint-presentasjon</vt:lpstr>
      <vt:lpstr>Hvordan er mappene i p360 bygget opp: </vt:lpstr>
      <vt:lpstr>Funksjoner via sidepanel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BRUKSANVISNING</dc:title>
  <dc:creator>Hilde Øfstaas</dc:creator>
  <cp:lastModifiedBy>Elin Høy</cp:lastModifiedBy>
  <cp:revision>44</cp:revision>
  <dcterms:created xsi:type="dcterms:W3CDTF">2023-03-22T10:28:46Z</dcterms:created>
  <dcterms:modified xsi:type="dcterms:W3CDTF">2023-04-19T09:06:33Z</dcterms:modified>
</cp:coreProperties>
</file>