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217" autoAdjust="0"/>
  </p:normalViewPr>
  <p:slideViewPr>
    <p:cSldViewPr snapToGrid="0">
      <p:cViewPr varScale="1">
        <p:scale>
          <a:sx n="80" d="100"/>
          <a:sy n="80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4A88D-6DD6-4D87-A78F-7FD094237D3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948652D-1F30-46A9-80DB-E09E3F3646A8}">
      <dgm:prSet phldrT="[Tekst]"/>
      <dgm:spPr/>
      <dgm:t>
        <a:bodyPr/>
        <a:lstStyle/>
        <a:p>
          <a:r>
            <a:rPr lang="nb-NO" dirty="0" smtClean="0"/>
            <a:t>1</a:t>
          </a:r>
          <a:endParaRPr lang="nb-NO" dirty="0"/>
        </a:p>
      </dgm:t>
    </dgm:pt>
    <dgm:pt modelId="{F182EC41-B593-4179-8ED8-5B1CE98F75E9}" type="parTrans" cxnId="{0E72A2B1-86F4-467C-A7DB-C59E6F322E0B}">
      <dgm:prSet/>
      <dgm:spPr/>
      <dgm:t>
        <a:bodyPr/>
        <a:lstStyle/>
        <a:p>
          <a:endParaRPr lang="nb-NO"/>
        </a:p>
      </dgm:t>
    </dgm:pt>
    <dgm:pt modelId="{F0E20F7C-8111-47CE-901E-EF1F8C66D443}" type="sibTrans" cxnId="{0E72A2B1-86F4-467C-A7DB-C59E6F322E0B}">
      <dgm:prSet/>
      <dgm:spPr/>
      <dgm:t>
        <a:bodyPr/>
        <a:lstStyle/>
        <a:p>
          <a:endParaRPr lang="nb-NO"/>
        </a:p>
      </dgm:t>
    </dgm:pt>
    <dgm:pt modelId="{D91F0F76-94C1-42D5-8447-0527EA3B1FAE}">
      <dgm:prSet phldrT="[Tekst]"/>
      <dgm:spPr/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ELIMINERE</a:t>
          </a:r>
          <a:r>
            <a:rPr lang="nb-NO" dirty="0" smtClean="0"/>
            <a:t> unødvendige aktiviteter</a:t>
          </a:r>
          <a:endParaRPr lang="nb-NO" dirty="0"/>
        </a:p>
      </dgm:t>
    </dgm:pt>
    <dgm:pt modelId="{71E0BD78-4773-4645-94E2-2D93B525320A}" type="parTrans" cxnId="{836B70C2-18F2-47C7-835D-EC4E64B5CA60}">
      <dgm:prSet/>
      <dgm:spPr/>
      <dgm:t>
        <a:bodyPr/>
        <a:lstStyle/>
        <a:p>
          <a:endParaRPr lang="nb-NO"/>
        </a:p>
      </dgm:t>
    </dgm:pt>
    <dgm:pt modelId="{556793D1-F1F9-4289-9CDF-43B21C1B70E8}" type="sibTrans" cxnId="{836B70C2-18F2-47C7-835D-EC4E64B5CA60}">
      <dgm:prSet/>
      <dgm:spPr/>
      <dgm:t>
        <a:bodyPr/>
        <a:lstStyle/>
        <a:p>
          <a:endParaRPr lang="nb-NO"/>
        </a:p>
      </dgm:t>
    </dgm:pt>
    <dgm:pt modelId="{1FF14BA3-0E4C-4C0A-977D-F4D361F63815}">
      <dgm:prSet phldrT="[Tekst]"/>
      <dgm:spPr/>
      <dgm:t>
        <a:bodyPr/>
        <a:lstStyle/>
        <a:p>
          <a:r>
            <a:rPr lang="nb-NO" dirty="0" smtClean="0"/>
            <a:t>2</a:t>
          </a:r>
          <a:endParaRPr lang="nb-NO" dirty="0"/>
        </a:p>
      </dgm:t>
    </dgm:pt>
    <dgm:pt modelId="{1536D10A-F831-465B-9BBE-C0ABFC95C482}" type="parTrans" cxnId="{41FEF3AB-BFB3-4F74-82D9-AAFF5292B220}">
      <dgm:prSet/>
      <dgm:spPr/>
      <dgm:t>
        <a:bodyPr/>
        <a:lstStyle/>
        <a:p>
          <a:endParaRPr lang="nb-NO"/>
        </a:p>
      </dgm:t>
    </dgm:pt>
    <dgm:pt modelId="{6B97C425-145B-4642-BC47-402ABA1B62DA}" type="sibTrans" cxnId="{41FEF3AB-BFB3-4F74-82D9-AAFF5292B220}">
      <dgm:prSet/>
      <dgm:spPr/>
      <dgm:t>
        <a:bodyPr/>
        <a:lstStyle/>
        <a:p>
          <a:endParaRPr lang="nb-NO"/>
        </a:p>
      </dgm:t>
    </dgm:pt>
    <dgm:pt modelId="{28F5EF12-A2B8-482E-8AAF-90337526E758}">
      <dgm:prSet phldrT="[Tekst]"/>
      <dgm:spPr/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KOMBINERE</a:t>
          </a:r>
          <a:r>
            <a:rPr lang="nb-NO" dirty="0" smtClean="0"/>
            <a:t> aktiviteter</a:t>
          </a:r>
          <a:endParaRPr lang="nb-NO" dirty="0"/>
        </a:p>
      </dgm:t>
    </dgm:pt>
    <dgm:pt modelId="{448B1262-00AB-4C65-97EC-1EF0F850F0A6}" type="parTrans" cxnId="{A95F4DB6-8A8F-48E1-AB9E-5C12E9D942A6}">
      <dgm:prSet/>
      <dgm:spPr/>
      <dgm:t>
        <a:bodyPr/>
        <a:lstStyle/>
        <a:p>
          <a:endParaRPr lang="nb-NO"/>
        </a:p>
      </dgm:t>
    </dgm:pt>
    <dgm:pt modelId="{47E76963-32D1-44FB-AE29-BA863F818C12}" type="sibTrans" cxnId="{A95F4DB6-8A8F-48E1-AB9E-5C12E9D942A6}">
      <dgm:prSet/>
      <dgm:spPr/>
      <dgm:t>
        <a:bodyPr/>
        <a:lstStyle/>
        <a:p>
          <a:endParaRPr lang="nb-NO"/>
        </a:p>
      </dgm:t>
    </dgm:pt>
    <dgm:pt modelId="{9CAAFCDD-58D8-4527-B1FF-80C68B9A6DC7}">
      <dgm:prSet phldrT="[Tekst]"/>
      <dgm:spPr/>
      <dgm:t>
        <a:bodyPr/>
        <a:lstStyle/>
        <a:p>
          <a:r>
            <a:rPr lang="nb-NO" dirty="0" smtClean="0"/>
            <a:t>3</a:t>
          </a:r>
          <a:endParaRPr lang="nb-NO" dirty="0"/>
        </a:p>
      </dgm:t>
    </dgm:pt>
    <dgm:pt modelId="{92E29B47-8D6D-457C-B812-ACE607734417}" type="parTrans" cxnId="{BA168714-360B-4B46-A25F-A86AAA466413}">
      <dgm:prSet/>
      <dgm:spPr/>
      <dgm:t>
        <a:bodyPr/>
        <a:lstStyle/>
        <a:p>
          <a:endParaRPr lang="nb-NO"/>
        </a:p>
      </dgm:t>
    </dgm:pt>
    <dgm:pt modelId="{AFAB81A9-0ED7-44CE-8459-6795579BA6EB}" type="sibTrans" cxnId="{BA168714-360B-4B46-A25F-A86AAA466413}">
      <dgm:prSet/>
      <dgm:spPr/>
      <dgm:t>
        <a:bodyPr/>
        <a:lstStyle/>
        <a:p>
          <a:endParaRPr lang="nb-NO"/>
        </a:p>
      </dgm:t>
    </dgm:pt>
    <dgm:pt modelId="{BB3C2478-1862-4376-B355-3CCCFE39390C}">
      <dgm:prSet phldrT="[Tekst]"/>
      <dgm:spPr/>
      <dgm:t>
        <a:bodyPr/>
        <a:lstStyle/>
        <a:p>
          <a:r>
            <a:rPr lang="nb-NO" dirty="0" smtClean="0"/>
            <a:t>4</a:t>
          </a:r>
          <a:endParaRPr lang="nb-NO" dirty="0"/>
        </a:p>
      </dgm:t>
    </dgm:pt>
    <dgm:pt modelId="{B4FCB43F-AB90-46F9-909A-6F3D280D72A3}" type="parTrans" cxnId="{1C354DF0-9EB7-4C0D-BE4C-E79E1951237A}">
      <dgm:prSet/>
      <dgm:spPr/>
      <dgm:t>
        <a:bodyPr/>
        <a:lstStyle/>
        <a:p>
          <a:endParaRPr lang="nb-NO"/>
        </a:p>
      </dgm:t>
    </dgm:pt>
    <dgm:pt modelId="{54BFBD81-4672-4F80-A2C1-4E178B66FFE8}" type="sibTrans" cxnId="{1C354DF0-9EB7-4C0D-BE4C-E79E1951237A}">
      <dgm:prSet/>
      <dgm:spPr/>
      <dgm:t>
        <a:bodyPr/>
        <a:lstStyle/>
        <a:p>
          <a:endParaRPr lang="nb-NO"/>
        </a:p>
      </dgm:t>
    </dgm:pt>
    <dgm:pt modelId="{A4D41E49-2584-4B58-846B-B7CBF23C9E75}">
      <dgm:prSet phldrT="[Tekst]"/>
      <dgm:spPr/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OMFORDELE/FLYTTE</a:t>
          </a:r>
          <a:r>
            <a:rPr lang="nb-NO" dirty="0" smtClean="0"/>
            <a:t> aktiviteter</a:t>
          </a:r>
          <a:endParaRPr lang="nb-NO" dirty="0"/>
        </a:p>
      </dgm:t>
    </dgm:pt>
    <dgm:pt modelId="{ED116F83-5F1E-499D-87B3-6E290A01139F}" type="parTrans" cxnId="{752F2162-E9CF-4A37-9288-83E29F6D43EC}">
      <dgm:prSet/>
      <dgm:spPr/>
      <dgm:t>
        <a:bodyPr/>
        <a:lstStyle/>
        <a:p>
          <a:endParaRPr lang="nb-NO"/>
        </a:p>
      </dgm:t>
    </dgm:pt>
    <dgm:pt modelId="{F80F1588-F0F9-406E-9008-577BF0295746}" type="sibTrans" cxnId="{752F2162-E9CF-4A37-9288-83E29F6D43EC}">
      <dgm:prSet/>
      <dgm:spPr/>
      <dgm:t>
        <a:bodyPr/>
        <a:lstStyle/>
        <a:p>
          <a:endParaRPr lang="nb-NO"/>
        </a:p>
      </dgm:t>
    </dgm:pt>
    <dgm:pt modelId="{75AA2204-F9EF-4953-A408-7F9803843EB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FREMTIDIG SITUASJON</a:t>
          </a:r>
          <a:endParaRPr lang="nb-NO" dirty="0">
            <a:solidFill>
              <a:schemeClr val="accent1">
                <a:lumMod val="75000"/>
              </a:schemeClr>
            </a:solidFill>
          </a:endParaRPr>
        </a:p>
      </dgm:t>
    </dgm:pt>
    <dgm:pt modelId="{9F227C1F-9290-4B97-9A1E-436E46057F88}" type="parTrans" cxnId="{E12C0328-54F1-4ADD-ADBA-6954F17EE372}">
      <dgm:prSet/>
      <dgm:spPr/>
      <dgm:t>
        <a:bodyPr/>
        <a:lstStyle/>
        <a:p>
          <a:endParaRPr lang="nb-NO"/>
        </a:p>
      </dgm:t>
    </dgm:pt>
    <dgm:pt modelId="{4A6EC29B-450E-497C-90F7-ED16639DDE4C}" type="sibTrans" cxnId="{E12C0328-54F1-4ADD-ADBA-6954F17EE372}">
      <dgm:prSet/>
      <dgm:spPr/>
      <dgm:t>
        <a:bodyPr/>
        <a:lstStyle/>
        <a:p>
          <a:endParaRPr lang="nb-NO"/>
        </a:p>
      </dgm:t>
    </dgm:pt>
    <dgm:pt modelId="{CC352C3D-2EF9-40E6-A529-698A49C8AC5C}">
      <dgm:prSet phldrT="[Tekst]"/>
      <dgm:spPr>
        <a:solidFill>
          <a:srgbClr val="CCFFCC"/>
        </a:solidFill>
      </dgm:spPr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MÅL</a:t>
          </a:r>
          <a:endParaRPr lang="nb-NO" dirty="0">
            <a:solidFill>
              <a:schemeClr val="accent1">
                <a:lumMod val="75000"/>
              </a:schemeClr>
            </a:solidFill>
          </a:endParaRPr>
        </a:p>
      </dgm:t>
    </dgm:pt>
    <dgm:pt modelId="{6D92CB47-6D25-444A-8CB7-3158DFF71BCD}" type="parTrans" cxnId="{0F21E70C-1F43-47C4-A1A8-3074BA596566}">
      <dgm:prSet/>
      <dgm:spPr/>
      <dgm:t>
        <a:bodyPr/>
        <a:lstStyle/>
        <a:p>
          <a:endParaRPr lang="nb-NO"/>
        </a:p>
      </dgm:t>
    </dgm:pt>
    <dgm:pt modelId="{9C967975-0901-4F2C-96E1-811BC98A1EC2}" type="sibTrans" cxnId="{0F21E70C-1F43-47C4-A1A8-3074BA596566}">
      <dgm:prSet/>
      <dgm:spPr/>
      <dgm:t>
        <a:bodyPr/>
        <a:lstStyle/>
        <a:p>
          <a:endParaRPr lang="nb-NO"/>
        </a:p>
      </dgm:t>
    </dgm:pt>
    <dgm:pt modelId="{DF4C199E-F208-4980-A064-1F26F7CAEC5E}">
      <dgm:prSet/>
      <dgm:spPr/>
      <dgm:t>
        <a:bodyPr/>
        <a:lstStyle/>
        <a:p>
          <a:r>
            <a:rPr lang="nb-NO" dirty="0" smtClean="0">
              <a:solidFill>
                <a:schemeClr val="accent1">
                  <a:lumMod val="75000"/>
                </a:schemeClr>
              </a:solidFill>
            </a:rPr>
            <a:t>FORENKLE</a:t>
          </a:r>
          <a:r>
            <a:rPr lang="nb-NO" dirty="0" smtClean="0"/>
            <a:t> aktiviteter</a:t>
          </a:r>
          <a:endParaRPr lang="nb-NO" dirty="0"/>
        </a:p>
      </dgm:t>
    </dgm:pt>
    <dgm:pt modelId="{15935770-6766-42BD-8F6D-DF361C74927F}" type="parTrans" cxnId="{785BD684-9FCE-416A-AB58-62A9FDF86D6D}">
      <dgm:prSet/>
      <dgm:spPr/>
      <dgm:t>
        <a:bodyPr/>
        <a:lstStyle/>
        <a:p>
          <a:endParaRPr lang="nb-NO"/>
        </a:p>
      </dgm:t>
    </dgm:pt>
    <dgm:pt modelId="{82359266-0EF5-4EEC-B873-978C059ADF91}" type="sibTrans" cxnId="{785BD684-9FCE-416A-AB58-62A9FDF86D6D}">
      <dgm:prSet/>
      <dgm:spPr/>
      <dgm:t>
        <a:bodyPr/>
        <a:lstStyle/>
        <a:p>
          <a:endParaRPr lang="nb-NO"/>
        </a:p>
      </dgm:t>
    </dgm:pt>
    <dgm:pt modelId="{51BEBD2D-4AC0-400E-BE6F-5990ED0281CA}" type="pres">
      <dgm:prSet presAssocID="{9584A88D-6DD6-4D87-A78F-7FD094237D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AD7EA40-316D-475B-BD22-C6020A136E3A}" type="pres">
      <dgm:prSet presAssocID="{9948652D-1F30-46A9-80DB-E09E3F3646A8}" presName="composite" presStyleCnt="0"/>
      <dgm:spPr/>
    </dgm:pt>
    <dgm:pt modelId="{C3CF98C5-1568-4D3C-8962-8472F800E501}" type="pres">
      <dgm:prSet presAssocID="{9948652D-1F30-46A9-80DB-E09E3F3646A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5A4B6D2-F512-49D3-B028-BB0464411130}" type="pres">
      <dgm:prSet presAssocID="{9948652D-1F30-46A9-80DB-E09E3F3646A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0E0AE02-01C0-44D4-BDFD-6E684A9E6F70}" type="pres">
      <dgm:prSet presAssocID="{F0E20F7C-8111-47CE-901E-EF1F8C66D443}" presName="sp" presStyleCnt="0"/>
      <dgm:spPr/>
    </dgm:pt>
    <dgm:pt modelId="{52C3B615-5D35-4E25-B436-4363B994C59F}" type="pres">
      <dgm:prSet presAssocID="{1FF14BA3-0E4C-4C0A-977D-F4D361F63815}" presName="composite" presStyleCnt="0"/>
      <dgm:spPr/>
    </dgm:pt>
    <dgm:pt modelId="{0F675EC9-8BF5-4194-9B45-4E23C100ABB2}" type="pres">
      <dgm:prSet presAssocID="{1FF14BA3-0E4C-4C0A-977D-F4D361F6381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FB907BB-C7CC-4C69-997B-EF4FBA0B02AB}" type="pres">
      <dgm:prSet presAssocID="{1FF14BA3-0E4C-4C0A-977D-F4D361F6381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E3ACCE-6D47-45B6-9B54-754172A4EB10}" type="pres">
      <dgm:prSet presAssocID="{6B97C425-145B-4642-BC47-402ABA1B62DA}" presName="sp" presStyleCnt="0"/>
      <dgm:spPr/>
    </dgm:pt>
    <dgm:pt modelId="{4B1875C3-E53A-4D2D-9504-4783CD7052C5}" type="pres">
      <dgm:prSet presAssocID="{9CAAFCDD-58D8-4527-B1FF-80C68B9A6DC7}" presName="composite" presStyleCnt="0"/>
      <dgm:spPr/>
    </dgm:pt>
    <dgm:pt modelId="{FACEBB31-6C62-40EB-B930-C2D2BE9566D2}" type="pres">
      <dgm:prSet presAssocID="{9CAAFCDD-58D8-4527-B1FF-80C68B9A6DC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4445A4B-DE92-4F28-ABA2-323D5BCF9C25}" type="pres">
      <dgm:prSet presAssocID="{9CAAFCDD-58D8-4527-B1FF-80C68B9A6DC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7DD93F1-F01D-4A59-B763-19342A6FAA5D}" type="pres">
      <dgm:prSet presAssocID="{AFAB81A9-0ED7-44CE-8459-6795579BA6EB}" presName="sp" presStyleCnt="0"/>
      <dgm:spPr/>
    </dgm:pt>
    <dgm:pt modelId="{CBC7EE3A-028E-4708-83A6-F88E8FFA52C4}" type="pres">
      <dgm:prSet presAssocID="{BB3C2478-1862-4376-B355-3CCCFE39390C}" presName="composite" presStyleCnt="0"/>
      <dgm:spPr/>
    </dgm:pt>
    <dgm:pt modelId="{0E13B7D4-00E6-44E5-9462-A0D929437E71}" type="pres">
      <dgm:prSet presAssocID="{BB3C2478-1862-4376-B355-3CCCFE39390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B41ACDE-0A7F-462A-A7BA-2CA78E1ADF7D}" type="pres">
      <dgm:prSet presAssocID="{BB3C2478-1862-4376-B355-3CCCFE39390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5D7B056-30AE-4DAA-B588-5B09BF616F08}" type="pres">
      <dgm:prSet presAssocID="{54BFBD81-4672-4F80-A2C1-4E178B66FFE8}" presName="sp" presStyleCnt="0"/>
      <dgm:spPr/>
    </dgm:pt>
    <dgm:pt modelId="{B3250F1E-DCF8-42DD-A566-71B05F62E4AF}" type="pres">
      <dgm:prSet presAssocID="{CC352C3D-2EF9-40E6-A529-698A49C8AC5C}" presName="composite" presStyleCnt="0"/>
      <dgm:spPr/>
    </dgm:pt>
    <dgm:pt modelId="{64185785-AF77-41C2-9298-0E8D3C108B7A}" type="pres">
      <dgm:prSet presAssocID="{CC352C3D-2EF9-40E6-A529-698A49C8AC5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04049D0-1B98-46F5-B6D0-9AC9311D2CBE}" type="pres">
      <dgm:prSet presAssocID="{CC352C3D-2EF9-40E6-A529-698A49C8AC5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FD7B406-233F-486B-8B66-66938D2DC8F1}" type="presOf" srcId="{D91F0F76-94C1-42D5-8447-0527EA3B1FAE}" destId="{C5A4B6D2-F512-49D3-B028-BB0464411130}" srcOrd="0" destOrd="0" presId="urn:microsoft.com/office/officeart/2005/8/layout/chevron2"/>
    <dgm:cxn modelId="{E12C0328-54F1-4ADD-ADBA-6954F17EE372}" srcId="{CC352C3D-2EF9-40E6-A529-698A49C8AC5C}" destId="{75AA2204-F9EF-4953-A408-7F9803843EBE}" srcOrd="0" destOrd="0" parTransId="{9F227C1F-9290-4B97-9A1E-436E46057F88}" sibTransId="{4A6EC29B-450E-497C-90F7-ED16639DDE4C}"/>
    <dgm:cxn modelId="{A95F4DB6-8A8F-48E1-AB9E-5C12E9D942A6}" srcId="{1FF14BA3-0E4C-4C0A-977D-F4D361F63815}" destId="{28F5EF12-A2B8-482E-8AAF-90337526E758}" srcOrd="0" destOrd="0" parTransId="{448B1262-00AB-4C65-97EC-1EF0F850F0A6}" sibTransId="{47E76963-32D1-44FB-AE29-BA863F818C12}"/>
    <dgm:cxn modelId="{14F1FAAD-1BD0-4B75-B65C-1C96F8A936F2}" type="presOf" srcId="{9CAAFCDD-58D8-4527-B1FF-80C68B9A6DC7}" destId="{FACEBB31-6C62-40EB-B930-C2D2BE9566D2}" srcOrd="0" destOrd="0" presId="urn:microsoft.com/office/officeart/2005/8/layout/chevron2"/>
    <dgm:cxn modelId="{31B7AF90-06C8-450E-B1B2-344F89B1112F}" type="presOf" srcId="{1FF14BA3-0E4C-4C0A-977D-F4D361F63815}" destId="{0F675EC9-8BF5-4194-9B45-4E23C100ABB2}" srcOrd="0" destOrd="0" presId="urn:microsoft.com/office/officeart/2005/8/layout/chevron2"/>
    <dgm:cxn modelId="{581ABF55-C3DF-47F8-B3A8-7A120E224A77}" type="presOf" srcId="{CC352C3D-2EF9-40E6-A529-698A49C8AC5C}" destId="{64185785-AF77-41C2-9298-0E8D3C108B7A}" srcOrd="0" destOrd="0" presId="urn:microsoft.com/office/officeart/2005/8/layout/chevron2"/>
    <dgm:cxn modelId="{41FEF3AB-BFB3-4F74-82D9-AAFF5292B220}" srcId="{9584A88D-6DD6-4D87-A78F-7FD094237D3A}" destId="{1FF14BA3-0E4C-4C0A-977D-F4D361F63815}" srcOrd="1" destOrd="0" parTransId="{1536D10A-F831-465B-9BBE-C0ABFC95C482}" sibTransId="{6B97C425-145B-4642-BC47-402ABA1B62DA}"/>
    <dgm:cxn modelId="{785BD684-9FCE-416A-AB58-62A9FDF86D6D}" srcId="{BB3C2478-1862-4376-B355-3CCCFE39390C}" destId="{DF4C199E-F208-4980-A064-1F26F7CAEC5E}" srcOrd="0" destOrd="0" parTransId="{15935770-6766-42BD-8F6D-DF361C74927F}" sibTransId="{82359266-0EF5-4EEC-B873-978C059ADF91}"/>
    <dgm:cxn modelId="{2388C288-B4BD-4DA7-8BBA-45A31612D705}" type="presOf" srcId="{28F5EF12-A2B8-482E-8AAF-90337526E758}" destId="{DFB907BB-C7CC-4C69-997B-EF4FBA0B02AB}" srcOrd="0" destOrd="0" presId="urn:microsoft.com/office/officeart/2005/8/layout/chevron2"/>
    <dgm:cxn modelId="{48DC7141-9F31-4A60-B940-5062D9A9132C}" type="presOf" srcId="{9948652D-1F30-46A9-80DB-E09E3F3646A8}" destId="{C3CF98C5-1568-4D3C-8962-8472F800E501}" srcOrd="0" destOrd="0" presId="urn:microsoft.com/office/officeart/2005/8/layout/chevron2"/>
    <dgm:cxn modelId="{7F3227B1-EC83-476D-B981-787BF874A864}" type="presOf" srcId="{BB3C2478-1862-4376-B355-3CCCFE39390C}" destId="{0E13B7D4-00E6-44E5-9462-A0D929437E71}" srcOrd="0" destOrd="0" presId="urn:microsoft.com/office/officeart/2005/8/layout/chevron2"/>
    <dgm:cxn modelId="{752F2162-E9CF-4A37-9288-83E29F6D43EC}" srcId="{9CAAFCDD-58D8-4527-B1FF-80C68B9A6DC7}" destId="{A4D41E49-2584-4B58-846B-B7CBF23C9E75}" srcOrd="0" destOrd="0" parTransId="{ED116F83-5F1E-499D-87B3-6E290A01139F}" sibTransId="{F80F1588-F0F9-406E-9008-577BF0295746}"/>
    <dgm:cxn modelId="{0E72A2B1-86F4-467C-A7DB-C59E6F322E0B}" srcId="{9584A88D-6DD6-4D87-A78F-7FD094237D3A}" destId="{9948652D-1F30-46A9-80DB-E09E3F3646A8}" srcOrd="0" destOrd="0" parTransId="{F182EC41-B593-4179-8ED8-5B1CE98F75E9}" sibTransId="{F0E20F7C-8111-47CE-901E-EF1F8C66D443}"/>
    <dgm:cxn modelId="{BA168714-360B-4B46-A25F-A86AAA466413}" srcId="{9584A88D-6DD6-4D87-A78F-7FD094237D3A}" destId="{9CAAFCDD-58D8-4527-B1FF-80C68B9A6DC7}" srcOrd="2" destOrd="0" parTransId="{92E29B47-8D6D-457C-B812-ACE607734417}" sibTransId="{AFAB81A9-0ED7-44CE-8459-6795579BA6EB}"/>
    <dgm:cxn modelId="{1C354DF0-9EB7-4C0D-BE4C-E79E1951237A}" srcId="{9584A88D-6DD6-4D87-A78F-7FD094237D3A}" destId="{BB3C2478-1862-4376-B355-3CCCFE39390C}" srcOrd="3" destOrd="0" parTransId="{B4FCB43F-AB90-46F9-909A-6F3D280D72A3}" sibTransId="{54BFBD81-4672-4F80-A2C1-4E178B66FFE8}"/>
    <dgm:cxn modelId="{CFB705EA-C21A-480A-B8D0-6A610DA31BB1}" type="presOf" srcId="{A4D41E49-2584-4B58-846B-B7CBF23C9E75}" destId="{74445A4B-DE92-4F28-ABA2-323D5BCF9C25}" srcOrd="0" destOrd="0" presId="urn:microsoft.com/office/officeart/2005/8/layout/chevron2"/>
    <dgm:cxn modelId="{79D7EC60-F2C3-42C8-966E-22A70A77C065}" type="presOf" srcId="{9584A88D-6DD6-4D87-A78F-7FD094237D3A}" destId="{51BEBD2D-4AC0-400E-BE6F-5990ED0281CA}" srcOrd="0" destOrd="0" presId="urn:microsoft.com/office/officeart/2005/8/layout/chevron2"/>
    <dgm:cxn modelId="{0F21E70C-1F43-47C4-A1A8-3074BA596566}" srcId="{9584A88D-6DD6-4D87-A78F-7FD094237D3A}" destId="{CC352C3D-2EF9-40E6-A529-698A49C8AC5C}" srcOrd="4" destOrd="0" parTransId="{6D92CB47-6D25-444A-8CB7-3158DFF71BCD}" sibTransId="{9C967975-0901-4F2C-96E1-811BC98A1EC2}"/>
    <dgm:cxn modelId="{2B040AAA-8E10-464E-9276-DA813265EEFA}" type="presOf" srcId="{DF4C199E-F208-4980-A064-1F26F7CAEC5E}" destId="{9B41ACDE-0A7F-462A-A7BA-2CA78E1ADF7D}" srcOrd="0" destOrd="0" presId="urn:microsoft.com/office/officeart/2005/8/layout/chevron2"/>
    <dgm:cxn modelId="{836B70C2-18F2-47C7-835D-EC4E64B5CA60}" srcId="{9948652D-1F30-46A9-80DB-E09E3F3646A8}" destId="{D91F0F76-94C1-42D5-8447-0527EA3B1FAE}" srcOrd="0" destOrd="0" parTransId="{71E0BD78-4773-4645-94E2-2D93B525320A}" sibTransId="{556793D1-F1F9-4289-9CDF-43B21C1B70E8}"/>
    <dgm:cxn modelId="{5437FF61-979A-47F7-AC83-9874A79989C9}" type="presOf" srcId="{75AA2204-F9EF-4953-A408-7F9803843EBE}" destId="{F04049D0-1B98-46F5-B6D0-9AC9311D2CBE}" srcOrd="0" destOrd="0" presId="urn:microsoft.com/office/officeart/2005/8/layout/chevron2"/>
    <dgm:cxn modelId="{DA484582-D44A-4BED-B12E-0A2D58AA9656}" type="presParOf" srcId="{51BEBD2D-4AC0-400E-BE6F-5990ED0281CA}" destId="{2AD7EA40-316D-475B-BD22-C6020A136E3A}" srcOrd="0" destOrd="0" presId="urn:microsoft.com/office/officeart/2005/8/layout/chevron2"/>
    <dgm:cxn modelId="{08D4964B-F6F7-4B8D-8DE1-54BEB541BF66}" type="presParOf" srcId="{2AD7EA40-316D-475B-BD22-C6020A136E3A}" destId="{C3CF98C5-1568-4D3C-8962-8472F800E501}" srcOrd="0" destOrd="0" presId="urn:microsoft.com/office/officeart/2005/8/layout/chevron2"/>
    <dgm:cxn modelId="{B7CCADC8-314A-4E5C-AD91-99C75312BE4E}" type="presParOf" srcId="{2AD7EA40-316D-475B-BD22-C6020A136E3A}" destId="{C5A4B6D2-F512-49D3-B028-BB0464411130}" srcOrd="1" destOrd="0" presId="urn:microsoft.com/office/officeart/2005/8/layout/chevron2"/>
    <dgm:cxn modelId="{5DE75010-1F44-403F-BA17-65CBA456A76A}" type="presParOf" srcId="{51BEBD2D-4AC0-400E-BE6F-5990ED0281CA}" destId="{D0E0AE02-01C0-44D4-BDFD-6E684A9E6F70}" srcOrd="1" destOrd="0" presId="urn:microsoft.com/office/officeart/2005/8/layout/chevron2"/>
    <dgm:cxn modelId="{D33C2F6D-5D47-40E4-95F3-AE8D7630CFA3}" type="presParOf" srcId="{51BEBD2D-4AC0-400E-BE6F-5990ED0281CA}" destId="{52C3B615-5D35-4E25-B436-4363B994C59F}" srcOrd="2" destOrd="0" presId="urn:microsoft.com/office/officeart/2005/8/layout/chevron2"/>
    <dgm:cxn modelId="{2A01E404-BBF2-43AE-808B-4DE3A5EEC367}" type="presParOf" srcId="{52C3B615-5D35-4E25-B436-4363B994C59F}" destId="{0F675EC9-8BF5-4194-9B45-4E23C100ABB2}" srcOrd="0" destOrd="0" presId="urn:microsoft.com/office/officeart/2005/8/layout/chevron2"/>
    <dgm:cxn modelId="{C2C4164A-89D6-4FCE-8E37-C53507BDFA03}" type="presParOf" srcId="{52C3B615-5D35-4E25-B436-4363B994C59F}" destId="{DFB907BB-C7CC-4C69-997B-EF4FBA0B02AB}" srcOrd="1" destOrd="0" presId="urn:microsoft.com/office/officeart/2005/8/layout/chevron2"/>
    <dgm:cxn modelId="{166AC762-754C-4B90-B11C-FB78FC5F5EAD}" type="presParOf" srcId="{51BEBD2D-4AC0-400E-BE6F-5990ED0281CA}" destId="{33E3ACCE-6D47-45B6-9B54-754172A4EB10}" srcOrd="3" destOrd="0" presId="urn:microsoft.com/office/officeart/2005/8/layout/chevron2"/>
    <dgm:cxn modelId="{C6B32164-CAC6-4A8E-99F9-FD24D3A1A8C9}" type="presParOf" srcId="{51BEBD2D-4AC0-400E-BE6F-5990ED0281CA}" destId="{4B1875C3-E53A-4D2D-9504-4783CD7052C5}" srcOrd="4" destOrd="0" presId="urn:microsoft.com/office/officeart/2005/8/layout/chevron2"/>
    <dgm:cxn modelId="{AED36760-7C08-47D3-AF05-EB6DDA06DC63}" type="presParOf" srcId="{4B1875C3-E53A-4D2D-9504-4783CD7052C5}" destId="{FACEBB31-6C62-40EB-B930-C2D2BE9566D2}" srcOrd="0" destOrd="0" presId="urn:microsoft.com/office/officeart/2005/8/layout/chevron2"/>
    <dgm:cxn modelId="{AB041B1A-F4D1-4FC0-905E-D252204D05FA}" type="presParOf" srcId="{4B1875C3-E53A-4D2D-9504-4783CD7052C5}" destId="{74445A4B-DE92-4F28-ABA2-323D5BCF9C25}" srcOrd="1" destOrd="0" presId="urn:microsoft.com/office/officeart/2005/8/layout/chevron2"/>
    <dgm:cxn modelId="{BA1BE5EC-5000-40C1-B6B3-9B80282DBAD3}" type="presParOf" srcId="{51BEBD2D-4AC0-400E-BE6F-5990ED0281CA}" destId="{97DD93F1-F01D-4A59-B763-19342A6FAA5D}" srcOrd="5" destOrd="0" presId="urn:microsoft.com/office/officeart/2005/8/layout/chevron2"/>
    <dgm:cxn modelId="{AE2F8603-6951-47CA-B717-9FF608928ED8}" type="presParOf" srcId="{51BEBD2D-4AC0-400E-BE6F-5990ED0281CA}" destId="{CBC7EE3A-028E-4708-83A6-F88E8FFA52C4}" srcOrd="6" destOrd="0" presId="urn:microsoft.com/office/officeart/2005/8/layout/chevron2"/>
    <dgm:cxn modelId="{D3E37C58-EB1C-462E-AE45-8E0A08D44362}" type="presParOf" srcId="{CBC7EE3A-028E-4708-83A6-F88E8FFA52C4}" destId="{0E13B7D4-00E6-44E5-9462-A0D929437E71}" srcOrd="0" destOrd="0" presId="urn:microsoft.com/office/officeart/2005/8/layout/chevron2"/>
    <dgm:cxn modelId="{3A599374-0BAD-4CB4-B3E0-35B774FF3700}" type="presParOf" srcId="{CBC7EE3A-028E-4708-83A6-F88E8FFA52C4}" destId="{9B41ACDE-0A7F-462A-A7BA-2CA78E1ADF7D}" srcOrd="1" destOrd="0" presId="urn:microsoft.com/office/officeart/2005/8/layout/chevron2"/>
    <dgm:cxn modelId="{340BB09F-61EE-4FCE-9927-10B3E8126228}" type="presParOf" srcId="{51BEBD2D-4AC0-400E-BE6F-5990ED0281CA}" destId="{B5D7B056-30AE-4DAA-B588-5B09BF616F08}" srcOrd="7" destOrd="0" presId="urn:microsoft.com/office/officeart/2005/8/layout/chevron2"/>
    <dgm:cxn modelId="{5D198C77-410C-45BC-83F1-84264CED8131}" type="presParOf" srcId="{51BEBD2D-4AC0-400E-BE6F-5990ED0281CA}" destId="{B3250F1E-DCF8-42DD-A566-71B05F62E4AF}" srcOrd="8" destOrd="0" presId="urn:microsoft.com/office/officeart/2005/8/layout/chevron2"/>
    <dgm:cxn modelId="{72601686-6F61-46F8-A674-C6FA2D2B788F}" type="presParOf" srcId="{B3250F1E-DCF8-42DD-A566-71B05F62E4AF}" destId="{64185785-AF77-41C2-9298-0E8D3C108B7A}" srcOrd="0" destOrd="0" presId="urn:microsoft.com/office/officeart/2005/8/layout/chevron2"/>
    <dgm:cxn modelId="{156CD805-16C4-4F83-8802-7160B1239E6A}" type="presParOf" srcId="{B3250F1E-DCF8-42DD-A566-71B05F62E4AF}" destId="{F04049D0-1B98-46F5-B6D0-9AC9311D2C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F98C5-1568-4D3C-8962-8472F800E501}">
      <dsp:nvSpPr>
        <dsp:cNvPr id="0" name=""/>
        <dsp:cNvSpPr/>
      </dsp:nvSpPr>
      <dsp:spPr>
        <a:xfrm rot="5400000">
          <a:off x="-150993" y="151379"/>
          <a:ext cx="1006625" cy="70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1</a:t>
          </a:r>
          <a:endParaRPr lang="nb-NO" sz="1900" kern="1200" dirty="0"/>
        </a:p>
      </dsp:txBody>
      <dsp:txXfrm rot="-5400000">
        <a:off x="1" y="352704"/>
        <a:ext cx="704638" cy="301987"/>
      </dsp:txXfrm>
    </dsp:sp>
    <dsp:sp modelId="{C5A4B6D2-F512-49D3-B028-BB0464411130}">
      <dsp:nvSpPr>
        <dsp:cNvPr id="0" name=""/>
        <dsp:cNvSpPr/>
      </dsp:nvSpPr>
      <dsp:spPr>
        <a:xfrm rot="5400000">
          <a:off x="3259276" y="-2554252"/>
          <a:ext cx="654306" cy="576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800" kern="1200" dirty="0" smtClean="0">
              <a:solidFill>
                <a:schemeClr val="accent1">
                  <a:lumMod val="75000"/>
                </a:schemeClr>
              </a:solidFill>
            </a:rPr>
            <a:t>ELIMINERE</a:t>
          </a:r>
          <a:r>
            <a:rPr lang="nb-NO" sz="2800" kern="1200" dirty="0" smtClean="0"/>
            <a:t> unødvendige aktiviteter</a:t>
          </a:r>
          <a:endParaRPr lang="nb-NO" sz="2800" kern="1200" dirty="0"/>
        </a:p>
      </dsp:txBody>
      <dsp:txXfrm rot="-5400000">
        <a:off x="704639" y="32326"/>
        <a:ext cx="5731641" cy="590424"/>
      </dsp:txXfrm>
    </dsp:sp>
    <dsp:sp modelId="{0F675EC9-8BF5-4194-9B45-4E23C100ABB2}">
      <dsp:nvSpPr>
        <dsp:cNvPr id="0" name=""/>
        <dsp:cNvSpPr/>
      </dsp:nvSpPr>
      <dsp:spPr>
        <a:xfrm rot="5400000">
          <a:off x="-150993" y="1039778"/>
          <a:ext cx="1006625" cy="70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2</a:t>
          </a:r>
          <a:endParaRPr lang="nb-NO" sz="1900" kern="1200" dirty="0"/>
        </a:p>
      </dsp:txBody>
      <dsp:txXfrm rot="-5400000">
        <a:off x="1" y="1241103"/>
        <a:ext cx="704638" cy="301987"/>
      </dsp:txXfrm>
    </dsp:sp>
    <dsp:sp modelId="{DFB907BB-C7CC-4C69-997B-EF4FBA0B02AB}">
      <dsp:nvSpPr>
        <dsp:cNvPr id="0" name=""/>
        <dsp:cNvSpPr/>
      </dsp:nvSpPr>
      <dsp:spPr>
        <a:xfrm rot="5400000">
          <a:off x="3259276" y="-1665853"/>
          <a:ext cx="654306" cy="576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800" kern="1200" dirty="0" smtClean="0">
              <a:solidFill>
                <a:schemeClr val="accent1">
                  <a:lumMod val="75000"/>
                </a:schemeClr>
              </a:solidFill>
            </a:rPr>
            <a:t>KOMBINERE</a:t>
          </a:r>
          <a:r>
            <a:rPr lang="nb-NO" sz="2800" kern="1200" dirty="0" smtClean="0"/>
            <a:t> aktiviteter</a:t>
          </a:r>
          <a:endParaRPr lang="nb-NO" sz="2800" kern="1200" dirty="0"/>
        </a:p>
      </dsp:txBody>
      <dsp:txXfrm rot="-5400000">
        <a:off x="704639" y="920725"/>
        <a:ext cx="5731641" cy="590424"/>
      </dsp:txXfrm>
    </dsp:sp>
    <dsp:sp modelId="{FACEBB31-6C62-40EB-B930-C2D2BE9566D2}">
      <dsp:nvSpPr>
        <dsp:cNvPr id="0" name=""/>
        <dsp:cNvSpPr/>
      </dsp:nvSpPr>
      <dsp:spPr>
        <a:xfrm rot="5400000">
          <a:off x="-150993" y="1928178"/>
          <a:ext cx="1006625" cy="70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3</a:t>
          </a:r>
          <a:endParaRPr lang="nb-NO" sz="1900" kern="1200" dirty="0"/>
        </a:p>
      </dsp:txBody>
      <dsp:txXfrm rot="-5400000">
        <a:off x="1" y="2129503"/>
        <a:ext cx="704638" cy="301987"/>
      </dsp:txXfrm>
    </dsp:sp>
    <dsp:sp modelId="{74445A4B-DE92-4F28-ABA2-323D5BCF9C25}">
      <dsp:nvSpPr>
        <dsp:cNvPr id="0" name=""/>
        <dsp:cNvSpPr/>
      </dsp:nvSpPr>
      <dsp:spPr>
        <a:xfrm rot="5400000">
          <a:off x="3259276" y="-777453"/>
          <a:ext cx="654306" cy="576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800" kern="1200" dirty="0" smtClean="0">
              <a:solidFill>
                <a:schemeClr val="accent1">
                  <a:lumMod val="75000"/>
                </a:schemeClr>
              </a:solidFill>
            </a:rPr>
            <a:t>OMFORDELE/FLYTTE</a:t>
          </a:r>
          <a:r>
            <a:rPr lang="nb-NO" sz="2800" kern="1200" dirty="0" smtClean="0"/>
            <a:t> aktiviteter</a:t>
          </a:r>
          <a:endParaRPr lang="nb-NO" sz="2800" kern="1200" dirty="0"/>
        </a:p>
      </dsp:txBody>
      <dsp:txXfrm rot="-5400000">
        <a:off x="704639" y="1809125"/>
        <a:ext cx="5731641" cy="590424"/>
      </dsp:txXfrm>
    </dsp:sp>
    <dsp:sp modelId="{0E13B7D4-00E6-44E5-9462-A0D929437E71}">
      <dsp:nvSpPr>
        <dsp:cNvPr id="0" name=""/>
        <dsp:cNvSpPr/>
      </dsp:nvSpPr>
      <dsp:spPr>
        <a:xfrm rot="5400000">
          <a:off x="-150993" y="2816578"/>
          <a:ext cx="1006625" cy="70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/>
            <a:t>4</a:t>
          </a:r>
          <a:endParaRPr lang="nb-NO" sz="1900" kern="1200" dirty="0"/>
        </a:p>
      </dsp:txBody>
      <dsp:txXfrm rot="-5400000">
        <a:off x="1" y="3017903"/>
        <a:ext cx="704638" cy="301987"/>
      </dsp:txXfrm>
    </dsp:sp>
    <dsp:sp modelId="{9B41ACDE-0A7F-462A-A7BA-2CA78E1ADF7D}">
      <dsp:nvSpPr>
        <dsp:cNvPr id="0" name=""/>
        <dsp:cNvSpPr/>
      </dsp:nvSpPr>
      <dsp:spPr>
        <a:xfrm rot="5400000">
          <a:off x="3259276" y="110946"/>
          <a:ext cx="654306" cy="57635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800" kern="1200" dirty="0" smtClean="0">
              <a:solidFill>
                <a:schemeClr val="accent1">
                  <a:lumMod val="75000"/>
                </a:schemeClr>
              </a:solidFill>
            </a:rPr>
            <a:t>FORENKLE</a:t>
          </a:r>
          <a:r>
            <a:rPr lang="nb-NO" sz="2800" kern="1200" dirty="0" smtClean="0"/>
            <a:t> aktiviteter</a:t>
          </a:r>
          <a:endParaRPr lang="nb-NO" sz="2800" kern="1200" dirty="0"/>
        </a:p>
      </dsp:txBody>
      <dsp:txXfrm rot="-5400000">
        <a:off x="704639" y="2697525"/>
        <a:ext cx="5731641" cy="590424"/>
      </dsp:txXfrm>
    </dsp:sp>
    <dsp:sp modelId="{64185785-AF77-41C2-9298-0E8D3C108B7A}">
      <dsp:nvSpPr>
        <dsp:cNvPr id="0" name=""/>
        <dsp:cNvSpPr/>
      </dsp:nvSpPr>
      <dsp:spPr>
        <a:xfrm rot="5400000">
          <a:off x="-150993" y="3704977"/>
          <a:ext cx="1006625" cy="704638"/>
        </a:xfrm>
        <a:prstGeom prst="chevron">
          <a:avLst/>
        </a:prstGeom>
        <a:solidFill>
          <a:srgbClr val="CCFFCC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900" kern="1200" dirty="0" smtClean="0">
              <a:solidFill>
                <a:schemeClr val="accent1">
                  <a:lumMod val="75000"/>
                </a:schemeClr>
              </a:solidFill>
            </a:rPr>
            <a:t>MÅL</a:t>
          </a:r>
          <a:endParaRPr lang="nb-NO" sz="19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" y="3906302"/>
        <a:ext cx="704638" cy="301987"/>
      </dsp:txXfrm>
    </dsp:sp>
    <dsp:sp modelId="{F04049D0-1B98-46F5-B6D0-9AC9311D2CBE}">
      <dsp:nvSpPr>
        <dsp:cNvPr id="0" name=""/>
        <dsp:cNvSpPr/>
      </dsp:nvSpPr>
      <dsp:spPr>
        <a:xfrm rot="5400000">
          <a:off x="3259276" y="999345"/>
          <a:ext cx="654306" cy="576358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2800" kern="1200" dirty="0" smtClean="0">
              <a:solidFill>
                <a:schemeClr val="accent1">
                  <a:lumMod val="75000"/>
                </a:schemeClr>
              </a:solidFill>
            </a:rPr>
            <a:t>FREMTIDIG SITUASJON</a:t>
          </a:r>
          <a:endParaRPr lang="nb-NO" sz="2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704639" y="3585924"/>
        <a:ext cx="5731641" cy="59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1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En </a:t>
            </a:r>
            <a:r>
              <a:rPr lang="nb-NO" sz="1100" dirty="0">
                <a:solidFill>
                  <a:schemeClr val="tx1"/>
                </a:solidFill>
              </a:rPr>
              <a:t>brunpapirøvelse er en metode eller et verktøy for kartlegging av en arbeidsflyt, eller deler av en arbeidsflyt, fra A til Å med alle aktører som er involvert i den arbeidsflyten man ser på.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Med </a:t>
            </a:r>
            <a:r>
              <a:rPr lang="nb-NO" sz="1100" dirty="0">
                <a:solidFill>
                  <a:schemeClr val="tx1"/>
                </a:solidFill>
              </a:rPr>
              <a:t>aktører mener vi ulike grupper som utfører arbeidsoppgaver i arbeidsflyten man ser på, som f.eks. sykepleiere, </a:t>
            </a:r>
            <a:r>
              <a:rPr lang="nb-NO" sz="1100" dirty="0" err="1">
                <a:solidFill>
                  <a:schemeClr val="tx1"/>
                </a:solidFill>
              </a:rPr>
              <a:t>labpersonell</a:t>
            </a:r>
            <a:r>
              <a:rPr lang="nb-NO" sz="1100" dirty="0">
                <a:solidFill>
                  <a:schemeClr val="tx1"/>
                </a:solidFill>
              </a:rPr>
              <a:t>, portører, sekretærer osv.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Det </a:t>
            </a:r>
            <a:r>
              <a:rPr lang="nb-NO" sz="1100" dirty="0">
                <a:solidFill>
                  <a:schemeClr val="tx1"/>
                </a:solidFill>
              </a:rPr>
              <a:t>kan også være hensiktsmessig å involvere «eksterne» aktører, som mottar eller leverer noe til arbeidsflyten man ser på.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Det </a:t>
            </a:r>
            <a:r>
              <a:rPr lang="nb-NO" sz="1100" dirty="0">
                <a:solidFill>
                  <a:schemeClr val="tx1"/>
                </a:solidFill>
              </a:rPr>
              <a:t>kan f.eks. være at man tar med rekvirenter som bestiller en analyse hvis man ser på flyten i laboratoriet.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Først kartlegger man alle stegene i flyten for pasienten eller kunden, avhengig av hva slags arbeidsflyt man ser på, og beskriver dette øverst på brunpapiret.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Så </a:t>
            </a:r>
            <a:r>
              <a:rPr lang="nb-NO" sz="1100" dirty="0">
                <a:solidFill>
                  <a:schemeClr val="tx1"/>
                </a:solidFill>
              </a:rPr>
              <a:t>setter man seg i aktørgrupper, og beskriver på </a:t>
            </a:r>
            <a:r>
              <a:rPr lang="nb-NO" sz="1100" dirty="0" err="1">
                <a:solidFill>
                  <a:schemeClr val="tx1"/>
                </a:solidFill>
              </a:rPr>
              <a:t>post-it</a:t>
            </a:r>
            <a:r>
              <a:rPr lang="nb-NO" sz="1100" dirty="0">
                <a:solidFill>
                  <a:schemeClr val="tx1"/>
                </a:solidFill>
              </a:rPr>
              <a:t> lapper hva de gjør i arbeidsflyten som de kommer frem og presenterer for gruppen mens de henger opp posts-it lappene på brunpapiret.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Dette </a:t>
            </a:r>
            <a:r>
              <a:rPr lang="nb-NO" sz="1100" dirty="0">
                <a:solidFill>
                  <a:schemeClr val="tx1"/>
                </a:solidFill>
              </a:rPr>
              <a:t>gir alle deltagere innsikt i hva de andre gjør i arbeidsflyten, og sørger for at man får en omforent forståelse av nåsituasjonen.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Deretter </a:t>
            </a:r>
            <a:r>
              <a:rPr lang="nb-NO" sz="1100" dirty="0">
                <a:solidFill>
                  <a:schemeClr val="tx1"/>
                </a:solidFill>
              </a:rPr>
              <a:t>kartlegger man utfordringene; hvor er flaskehalsene og utfordringene våre? Dette beskriver man på røde eller rosa </a:t>
            </a:r>
            <a:r>
              <a:rPr lang="nb-NO" sz="1100" dirty="0" err="1">
                <a:solidFill>
                  <a:schemeClr val="tx1"/>
                </a:solidFill>
              </a:rPr>
              <a:t>post-it</a:t>
            </a:r>
            <a:r>
              <a:rPr lang="nb-NO" sz="1100" dirty="0">
                <a:solidFill>
                  <a:schemeClr val="tx1"/>
                </a:solidFill>
              </a:rPr>
              <a:t> lapper.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Når kartleggingen er utført kan man begynne å jobbe med ønsket fremtidig situasjon. Hvordan ønsker vi å ha det, hva er målet vårt?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86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På </a:t>
            </a:r>
            <a:r>
              <a:rPr lang="nb-NO" sz="1000" dirty="0">
                <a:solidFill>
                  <a:schemeClr val="tx1"/>
                </a:solidFill>
                <a:sym typeface="Wingdings" panose="05000000000000000000" pitchFamily="2" charset="2"/>
              </a:rPr>
              <a:t>sykehuset jobber vi ofte i «siloer», uten å ha oversikt over hva som skjer i leddet før og etter oss. </a:t>
            </a:r>
            <a:endParaRPr lang="nb-NO" sz="1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Vi </a:t>
            </a:r>
            <a:r>
              <a:rPr lang="nb-NO" sz="1000" dirty="0">
                <a:solidFill>
                  <a:schemeClr val="tx1"/>
                </a:solidFill>
                <a:sym typeface="Wingdings" panose="05000000000000000000" pitchFamily="2" charset="2"/>
              </a:rPr>
              <a:t>effektiviserer innenfor hver vår sirkel, uten å se på se på hele flyten for pasienten eller kunden. </a:t>
            </a:r>
            <a:endParaRPr lang="nb-NO" sz="1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Det </a:t>
            </a:r>
            <a:r>
              <a:rPr lang="nb-NO" sz="1000" dirty="0">
                <a:solidFill>
                  <a:schemeClr val="tx1"/>
                </a:solidFill>
                <a:sym typeface="Wingdings" panose="05000000000000000000" pitchFamily="2" charset="2"/>
              </a:rPr>
              <a:t>hjelper lite for pasienten at hver sirkel er effektiv hvis hen må stå i lang kø mellom hvert steg. </a:t>
            </a:r>
            <a:endParaRPr lang="nb-NO" sz="10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Fra </a:t>
            </a:r>
            <a:r>
              <a:rPr lang="nb-NO" sz="1000" b="1" dirty="0">
                <a:solidFill>
                  <a:schemeClr val="tx1"/>
                </a:solidFill>
                <a:sym typeface="Wingdings" panose="05000000000000000000" pitchFamily="2" charset="2"/>
              </a:rPr>
              <a:t>pasientens perspektiv er det totaltiden og opplevelsen fra A til Å som er viktig. </a:t>
            </a:r>
            <a:endParaRPr lang="nb-NO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Vi ønsker å komme</a:t>
            </a:r>
            <a:r>
              <a:rPr lang="nb-NO" sz="10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bort fra målet om maks ressursutnyttelse eller ressurseffektivitet, og heller tenke flyteffektivitet for våre pasienter eller </a:t>
            </a:r>
            <a:r>
              <a:rPr lang="nb-NO" sz="1000" b="0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kunder.</a:t>
            </a:r>
            <a:endParaRPr lang="nb-NO" sz="1000" b="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nb-NO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>
                <a:solidFill>
                  <a:schemeClr val="tx1"/>
                </a:solidFill>
              </a:rPr>
              <a:t>Noe av det viktigste man oppnår med en brunpapirøvelse er å se på helheten av arbeidsflyten fra pasienten eller kundens ståsted, slik at man kommer bort fra denne silotankegangen. </a:t>
            </a:r>
            <a:endParaRPr lang="nb-NO" sz="1000" dirty="0" smtClean="0">
              <a:solidFill>
                <a:schemeClr val="tx1"/>
              </a:solidFill>
            </a:endParaRPr>
          </a:p>
          <a:p>
            <a:pPr marL="628650" lvl="1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Og </a:t>
            </a:r>
            <a:r>
              <a:rPr lang="nb-NO" sz="1000" dirty="0">
                <a:solidFill>
                  <a:schemeClr val="tx1"/>
                </a:solidFill>
              </a:rPr>
              <a:t>alle involverte aktører i arbeidsflyten får </a:t>
            </a:r>
            <a:r>
              <a:rPr lang="nb-NO" sz="1000" dirty="0" smtClean="0">
                <a:solidFill>
                  <a:schemeClr val="tx1"/>
                </a:solidFill>
              </a:rPr>
              <a:t>en </a:t>
            </a:r>
            <a:r>
              <a:rPr lang="nb-NO" sz="1000" dirty="0">
                <a:solidFill>
                  <a:schemeClr val="tx1"/>
                </a:solidFill>
              </a:rPr>
              <a:t>omforent forståelse av virkeligheten.  </a:t>
            </a:r>
            <a:endParaRPr lang="nb-NO" sz="1000" dirty="0" smtClean="0">
              <a:solidFill>
                <a:schemeClr val="tx1"/>
              </a:solidFill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Brunpapirøvelsen </a:t>
            </a:r>
            <a:r>
              <a:rPr lang="nb-NO" sz="1000" dirty="0">
                <a:solidFill>
                  <a:schemeClr val="tx1"/>
                </a:solidFill>
              </a:rPr>
              <a:t>skaper også en visuell, felles forståelse/enighet av utfordringene i dagens arbeidssituasjon. </a:t>
            </a:r>
            <a:endParaRPr lang="nb-NO" sz="1000" dirty="0" smtClean="0">
              <a:solidFill>
                <a:schemeClr val="tx1"/>
              </a:solidFill>
            </a:endParaRPr>
          </a:p>
          <a:p>
            <a:pPr marL="628650" lvl="1" indent="-171450" defTabSz="914266">
              <a:buFont typeface="Arial" panose="020B0604020202020204" pitchFamily="34" charset="0"/>
              <a:buChar char="•"/>
              <a:defRPr/>
            </a:pPr>
            <a:r>
              <a:rPr lang="en-GB" sz="1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Uten</a:t>
            </a:r>
            <a:r>
              <a:rPr lang="en-GB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felles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forståelse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er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det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stor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risiko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for at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forbedringsarbeidet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ikke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>
                <a:solidFill>
                  <a:schemeClr val="tx1"/>
                </a:solidFill>
                <a:sym typeface="Wingdings" panose="05000000000000000000" pitchFamily="2" charset="2"/>
              </a:rPr>
              <a:t>vil</a:t>
            </a:r>
            <a:r>
              <a:rPr lang="en-GB" sz="1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GB" sz="10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lykkes</a:t>
            </a:r>
            <a:r>
              <a:rPr lang="en-GB" sz="1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nb-NO" sz="10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lvl="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Brunpapirøvelsen </a:t>
            </a:r>
            <a:r>
              <a:rPr lang="nb-NO" sz="1000" dirty="0">
                <a:solidFill>
                  <a:schemeClr val="tx1"/>
                </a:solidFill>
              </a:rPr>
              <a:t>skaper også </a:t>
            </a:r>
            <a:r>
              <a:rPr lang="nb-NO" sz="1000" b="1" dirty="0">
                <a:solidFill>
                  <a:schemeClr val="tx1"/>
                </a:solidFill>
              </a:rPr>
              <a:t>samhold og motivasjon </a:t>
            </a:r>
            <a:r>
              <a:rPr lang="nb-NO" sz="1000" dirty="0">
                <a:solidFill>
                  <a:schemeClr val="tx1"/>
                </a:solidFill>
              </a:rPr>
              <a:t>i en gruppe som felles skal løse utfordringer. </a:t>
            </a:r>
            <a:endParaRPr lang="nb-NO" sz="1000" dirty="0" smtClean="0">
              <a:solidFill>
                <a:schemeClr val="tx1"/>
              </a:solidFill>
            </a:endParaRPr>
          </a:p>
          <a:p>
            <a:pPr marL="171450" lvl="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Og </a:t>
            </a:r>
            <a:r>
              <a:rPr lang="nb-NO" sz="1000" dirty="0">
                <a:solidFill>
                  <a:schemeClr val="tx1"/>
                </a:solidFill>
              </a:rPr>
              <a:t>den gir </a:t>
            </a:r>
            <a:r>
              <a:rPr lang="nb-NO" sz="1000" b="1" dirty="0">
                <a:solidFill>
                  <a:schemeClr val="tx1"/>
                </a:solidFill>
              </a:rPr>
              <a:t>eierskap til prosessen </a:t>
            </a:r>
            <a:r>
              <a:rPr lang="nb-NO" sz="1000" dirty="0">
                <a:solidFill>
                  <a:schemeClr val="tx1"/>
                </a:solidFill>
              </a:rPr>
              <a:t>og et felles utgangspunkt for å finne </a:t>
            </a:r>
            <a:r>
              <a:rPr lang="nb-NO" sz="1000" dirty="0" smtClean="0">
                <a:solidFill>
                  <a:schemeClr val="tx1"/>
                </a:solidFill>
              </a:rPr>
              <a:t>forbedringsmuligheter.</a:t>
            </a:r>
          </a:p>
          <a:p>
            <a:pPr marL="171450" lvl="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Det </a:t>
            </a:r>
            <a:r>
              <a:rPr lang="nb-NO" sz="1000" dirty="0">
                <a:solidFill>
                  <a:schemeClr val="tx1"/>
                </a:solidFill>
              </a:rPr>
              <a:t>som er viktig å huske </a:t>
            </a:r>
            <a:r>
              <a:rPr lang="nb-NO" sz="1000" dirty="0" smtClean="0">
                <a:solidFill>
                  <a:schemeClr val="tx1"/>
                </a:solidFill>
              </a:rPr>
              <a:t>på, </a:t>
            </a:r>
            <a:r>
              <a:rPr lang="nb-NO" sz="1000" dirty="0">
                <a:solidFill>
                  <a:schemeClr val="tx1"/>
                </a:solidFill>
              </a:rPr>
              <a:t>er at målet er å forbedre flyten og heve kvaliteten, og ikke at man skal kutte stillinger eller at ansatte skal jobbe fortere. </a:t>
            </a:r>
            <a:endParaRPr lang="nb-NO" sz="1000" dirty="0" smtClean="0">
              <a:solidFill>
                <a:schemeClr val="tx1"/>
              </a:solidFill>
            </a:endParaRPr>
          </a:p>
          <a:p>
            <a:pPr marL="628650" lvl="1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000" dirty="0" smtClean="0">
                <a:solidFill>
                  <a:schemeClr val="tx1"/>
                </a:solidFill>
              </a:rPr>
              <a:t>Tvert </a:t>
            </a:r>
            <a:r>
              <a:rPr lang="nb-NO" sz="1000" dirty="0">
                <a:solidFill>
                  <a:schemeClr val="tx1"/>
                </a:solidFill>
              </a:rPr>
              <a:t>i mot ser vi at bedre flyt minsker stresset for ansatte, og gir en bedre arbeidshverdag.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59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434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Du</a:t>
            </a:r>
            <a:r>
              <a:rPr lang="nb-NO" sz="1100" baseline="0" dirty="0" smtClean="0">
                <a:solidFill>
                  <a:schemeClr val="tx1"/>
                </a:solidFill>
              </a:rPr>
              <a:t> </a:t>
            </a:r>
            <a:r>
              <a:rPr lang="nb-NO" sz="1100" baseline="0" dirty="0" smtClean="0">
                <a:solidFill>
                  <a:schemeClr val="tx1"/>
                </a:solidFill>
              </a:rPr>
              <a:t>skal ikke ha jobbet lenge på sykehus før du oppdager at ikke alle aktiviteter du gjør i løpet av en dag har verdi for dem vi skal betjene. Noen kaller dette plunder og heft. Andre kaller det sløserier.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aseline="0" dirty="0" smtClean="0">
                <a:solidFill>
                  <a:schemeClr val="tx1"/>
                </a:solidFill>
              </a:rPr>
              <a:t>Viktig ting når det gjelder kontinuerlig forbedring: Vi skal IKKE løpe fortere. Vi skal fjerne plunder og heft slik at vi får mer tid til de verdifulle oppgavene.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aseline="0" dirty="0" smtClean="0">
                <a:solidFill>
                  <a:schemeClr val="tx1"/>
                </a:solidFill>
              </a:rPr>
              <a:t>Åtte sløsekategoriene. Disse må vi gjøre oss kjent med, slik at vi oppdager dem i hverdagen vår</a:t>
            </a:r>
            <a:r>
              <a:rPr lang="nb-NO" sz="1100" baseline="0" dirty="0" smtClean="0">
                <a:solidFill>
                  <a:schemeClr val="tx1"/>
                </a:solidFill>
              </a:rPr>
              <a:t>.</a:t>
            </a:r>
            <a:endParaRPr lang="nb-NO" sz="1100" baseline="0" dirty="0" smtClean="0">
              <a:solidFill>
                <a:schemeClr val="tx1"/>
              </a:solidFill>
            </a:endParaRPr>
          </a:p>
          <a:p>
            <a:pPr marL="171450" indent="-171450" defTabSz="914266">
              <a:buFont typeface="Arial" panose="020B0604020202020204" pitchFamily="34" charset="0"/>
              <a:buChar char="•"/>
              <a:defRPr/>
            </a:pPr>
            <a:r>
              <a:rPr lang="nb-NO" sz="1100" b="0" dirty="0" smtClean="0">
                <a:solidFill>
                  <a:schemeClr val="tx1"/>
                </a:solidFill>
              </a:rPr>
              <a:t>Variasjon er den største fienden </a:t>
            </a:r>
            <a:r>
              <a:rPr lang="nb-NO" sz="1100" dirty="0" smtClean="0">
                <a:solidFill>
                  <a:schemeClr val="tx1"/>
                </a:solidFill>
              </a:rPr>
              <a:t>til</a:t>
            </a:r>
            <a:r>
              <a:rPr lang="nb-NO" sz="1100" baseline="0" dirty="0" smtClean="0">
                <a:solidFill>
                  <a:schemeClr val="tx1"/>
                </a:solidFill>
              </a:rPr>
              <a:t> god</a:t>
            </a:r>
            <a:r>
              <a:rPr lang="nb-NO" sz="1100" dirty="0" smtClean="0">
                <a:solidFill>
                  <a:schemeClr val="tx1"/>
                </a:solidFill>
              </a:rPr>
              <a:t> </a:t>
            </a:r>
            <a:r>
              <a:rPr lang="nb-NO" sz="1100" dirty="0" smtClean="0">
                <a:solidFill>
                  <a:schemeClr val="tx1"/>
                </a:solidFill>
              </a:rPr>
              <a:t>flyt. En måte å begrense variasjoner på, er å oppdage og fjerne sløsing i arbeidsprosessene.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16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 smtClean="0">
                <a:solidFill>
                  <a:schemeClr val="tx1"/>
                </a:solidFill>
              </a:rPr>
              <a:t>Det </a:t>
            </a:r>
            <a:r>
              <a:rPr lang="nb-NO" sz="1100" dirty="0" smtClean="0">
                <a:solidFill>
                  <a:schemeClr val="tx1"/>
                </a:solidFill>
              </a:rPr>
              <a:t>er viktig å sette mål for arbeidet.</a:t>
            </a:r>
            <a:r>
              <a:rPr lang="nb-NO" sz="1100" baseline="0" dirty="0" smtClean="0">
                <a:solidFill>
                  <a:schemeClr val="tx1"/>
                </a:solidFill>
              </a:rPr>
              <a:t> </a:t>
            </a:r>
            <a:endParaRPr lang="nb-NO" sz="1100" dirty="0" smtClean="0">
              <a:solidFill>
                <a:schemeClr val="tx1"/>
              </a:solidFill>
            </a:endParaRPr>
          </a:p>
          <a:p>
            <a:pPr marL="171450" indent="-171450" defTabSz="918471">
              <a:buFont typeface="Arial" panose="020B0604020202020204" pitchFamily="34" charset="0"/>
              <a:buChar char="•"/>
              <a:defRPr/>
            </a:pPr>
            <a:r>
              <a:rPr lang="nb-NO" sz="1100" b="0" i="0" baseline="0" dirty="0" smtClean="0">
                <a:solidFill>
                  <a:schemeClr val="tx1"/>
                </a:solidFill>
              </a:rPr>
              <a:t>Målet skal være spesifikt, målbart, attraktivt, realistisk og tidsavgrenset = </a:t>
            </a:r>
            <a:r>
              <a:rPr lang="nb-NO" sz="1100" b="1" i="0" baseline="0" dirty="0" smtClean="0">
                <a:solidFill>
                  <a:schemeClr val="tx1"/>
                </a:solidFill>
              </a:rPr>
              <a:t>Smarte mål </a:t>
            </a:r>
          </a:p>
          <a:p>
            <a:pPr defTabSz="918471">
              <a:defRPr/>
            </a:pPr>
            <a:endParaRPr lang="nb-NO" sz="1100" b="1" i="0" baseline="0" dirty="0" smtClean="0">
              <a:solidFill>
                <a:schemeClr val="tx1"/>
              </a:solidFill>
            </a:endParaRPr>
          </a:p>
          <a:p>
            <a:pPr marL="171450" indent="-171450" defTabSz="918471">
              <a:buFont typeface="Arial" panose="020B0604020202020204" pitchFamily="34" charset="0"/>
              <a:buChar char="•"/>
              <a:defRPr/>
            </a:pPr>
            <a:r>
              <a:rPr lang="nb-NO" sz="1100" b="1" i="0" baseline="0" dirty="0" smtClean="0">
                <a:solidFill>
                  <a:schemeClr val="tx1"/>
                </a:solidFill>
              </a:rPr>
              <a:t>Hva ønsker </a:t>
            </a:r>
            <a:r>
              <a:rPr lang="nb-NO" sz="1100" b="1" i="0" baseline="0" dirty="0" smtClean="0">
                <a:solidFill>
                  <a:schemeClr val="tx1"/>
                </a:solidFill>
              </a:rPr>
              <a:t>dere å </a:t>
            </a:r>
            <a:r>
              <a:rPr lang="nb-NO" sz="1100" b="1" i="0" baseline="0" dirty="0" smtClean="0">
                <a:solidFill>
                  <a:schemeClr val="tx1"/>
                </a:solidFill>
              </a:rPr>
              <a:t>ha som mål for denne flyten?</a:t>
            </a:r>
            <a:endParaRPr lang="nb-NO" sz="1100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55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aseline="0" dirty="0" smtClean="0">
                <a:solidFill>
                  <a:schemeClr val="tx1"/>
                </a:solidFill>
              </a:rPr>
              <a:t>Etter </a:t>
            </a:r>
            <a:r>
              <a:rPr lang="nb-NO" sz="1100" baseline="0" dirty="0" smtClean="0">
                <a:solidFill>
                  <a:schemeClr val="tx1"/>
                </a:solidFill>
              </a:rPr>
              <a:t>vi har identifisert flaskehalser ser vi ofte umiddelbart ting som kan endres, forbedre, kuttes ut for å få til en bedre flyt.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baseline="0" dirty="0" smtClean="0">
                <a:solidFill>
                  <a:schemeClr val="tx1"/>
                </a:solidFill>
              </a:rPr>
              <a:t>Når vi begynner å jobbe med ønsket fremtidig situasjon </a:t>
            </a:r>
            <a:r>
              <a:rPr lang="nb-NO" sz="1100" baseline="0" dirty="0" smtClean="0">
                <a:solidFill>
                  <a:schemeClr val="tx1"/>
                </a:solidFill>
              </a:rPr>
              <a:t>er det 4 ting vi bør ha fokus på: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nb-NO" sz="1100" baseline="0" dirty="0" smtClean="0">
                <a:solidFill>
                  <a:schemeClr val="tx1"/>
                </a:solidFill>
              </a:rPr>
              <a:t>Er det unødvendige aktiviteter som kan elimineres? Er det aktiviteter som ikke er verdiskapende, kan fjernes?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nb-NO" sz="1100" baseline="0" dirty="0" smtClean="0">
                <a:solidFill>
                  <a:schemeClr val="tx1"/>
                </a:solidFill>
              </a:rPr>
              <a:t>Er det aktiviteter som kan kombineres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nb-NO" sz="1100" baseline="0" dirty="0" smtClean="0">
                <a:solidFill>
                  <a:schemeClr val="tx1"/>
                </a:solidFill>
              </a:rPr>
              <a:t>Er det aktiviteter som kan flyttes eller omfordeles? Er det noen annen som kan mer naturlig ta ansvar for aktiviteten?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nb-NO" sz="1100" baseline="0" dirty="0" smtClean="0">
                <a:solidFill>
                  <a:schemeClr val="tx1"/>
                </a:solidFill>
              </a:rPr>
              <a:t>Og er det aktiviteter som kan forenkles? Gjør vi ting for komplisert?</a:t>
            </a:r>
          </a:p>
          <a:p>
            <a:endParaRPr lang="nb-NO" sz="1100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baseline="0" dirty="0" smtClean="0">
                <a:solidFill>
                  <a:schemeClr val="tx1"/>
                </a:solidFill>
              </a:rPr>
              <a:t>Pilene her visualiserer at </a:t>
            </a:r>
            <a:r>
              <a:rPr lang="nb-NO" sz="1100" b="1" baseline="0" dirty="0" smtClean="0">
                <a:solidFill>
                  <a:schemeClr val="tx1"/>
                </a:solidFill>
              </a:rPr>
              <a:t>hensikten er ikke å jobbe fortere </a:t>
            </a:r>
            <a:r>
              <a:rPr lang="nb-NO" sz="1100" baseline="0" dirty="0" smtClean="0">
                <a:solidFill>
                  <a:schemeClr val="tx1"/>
                </a:solidFill>
              </a:rPr>
              <a:t>men å eliminere det ikke verdiskapende aktivitet.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b-NO" sz="1100" baseline="0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100" b="1" baseline="0" dirty="0" smtClean="0">
                <a:solidFill>
                  <a:schemeClr val="tx1"/>
                </a:solidFill>
              </a:rPr>
              <a:t>Ved ønsket situasjon prøver vi å visualisere den optimale flyten. </a:t>
            </a:r>
            <a:r>
              <a:rPr lang="nb-NO" sz="1100" baseline="0" dirty="0" smtClean="0">
                <a:solidFill>
                  <a:schemeClr val="tx1"/>
                </a:solidFill>
              </a:rPr>
              <a:t>Og det kan være at det krever mye forbedringsarbeid før vi kommer dit. Men det å sette et mål for arbeidet er viktig. </a:t>
            </a:r>
          </a:p>
          <a:p>
            <a:endParaRPr lang="nb-NO" sz="1100" baseline="0" dirty="0" smtClean="0">
              <a:solidFill>
                <a:schemeClr val="tx1"/>
              </a:solidFill>
            </a:endParaRPr>
          </a:p>
          <a:p>
            <a:endParaRPr lang="nb-NO" sz="1100" baseline="0" dirty="0" smtClean="0">
              <a:solidFill>
                <a:schemeClr val="tx1"/>
              </a:solidFill>
            </a:endParaRPr>
          </a:p>
          <a:p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2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34983923" indent="-349839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80864" indent="-2361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53209" indent="-2361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25554" indent="-2361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97900" indent="-236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70244" indent="-236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42592" indent="-236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14936" indent="-2361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E6C9F2-0770-442D-A9A7-300F498BD167}" type="slidenum">
              <a:rPr lang="nb-NO" altLang="nb-NO" smtClean="0">
                <a:latin typeface="Times New Roman" pitchFamily="18" charset="0"/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nb-NO" altLang="nb-NO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457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1219200"/>
            <a:ext cx="5853112" cy="3292475"/>
          </a:xfrm>
          <a:ln/>
        </p:spPr>
      </p:sp>
      <p:sp>
        <p:nvSpPr>
          <p:cNvPr id="2458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defTabSz="944692">
              <a:buFont typeface="Arial" panose="020B0604020202020204" pitchFamily="34" charset="0"/>
              <a:buChar char="•"/>
              <a:defRPr/>
            </a:pPr>
            <a:r>
              <a:rPr lang="nb-NO" sz="1100" dirty="0" smtClean="0">
                <a:solidFill>
                  <a:schemeClr val="tx1"/>
                </a:solidFill>
              </a:rPr>
              <a:t>Dette </a:t>
            </a:r>
            <a:r>
              <a:rPr lang="nb-NO" sz="1100" dirty="0" smtClean="0">
                <a:solidFill>
                  <a:schemeClr val="tx1"/>
                </a:solidFill>
              </a:rPr>
              <a:t>eksempelet</a:t>
            </a:r>
            <a:r>
              <a:rPr lang="nb-NO" sz="1100" baseline="0" dirty="0" smtClean="0">
                <a:solidFill>
                  <a:schemeClr val="tx1"/>
                </a:solidFill>
              </a:rPr>
              <a:t> er fra l</a:t>
            </a:r>
            <a:r>
              <a:rPr lang="nb-NO" sz="1100" dirty="0" smtClean="0">
                <a:solidFill>
                  <a:schemeClr val="tx1"/>
                </a:solidFill>
              </a:rPr>
              <a:t>ungekreftutreding – et behandlingsforløp.</a:t>
            </a:r>
          </a:p>
          <a:p>
            <a:pPr marL="177128" indent="-177128" defTabSz="944692">
              <a:buFont typeface="Arial" panose="020B0604020202020204" pitchFamily="34" charset="0"/>
              <a:buChar char="•"/>
              <a:defRPr/>
            </a:pPr>
            <a:r>
              <a:rPr lang="nb-NO" sz="1100" dirty="0" smtClean="0">
                <a:solidFill>
                  <a:schemeClr val="tx1"/>
                </a:solidFill>
              </a:rPr>
              <a:t>Totalt 30 dager, den verdiskapende aktiviteten for pasienten er mindre enn 3 timer.</a:t>
            </a:r>
          </a:p>
          <a:p>
            <a:pPr marL="177128" indent="-177128" defTabSz="944692">
              <a:buFont typeface="Arial" panose="020B0604020202020204" pitchFamily="34" charset="0"/>
              <a:buChar char="•"/>
              <a:defRPr/>
            </a:pPr>
            <a:r>
              <a:rPr lang="nb-NO" sz="1100" dirty="0" smtClean="0">
                <a:solidFill>
                  <a:schemeClr val="tx1"/>
                </a:solidFill>
              </a:rPr>
              <a:t>Mellom hver aktivitet så er det venting på gjennomføring av neste aktivitet</a:t>
            </a:r>
          </a:p>
          <a:p>
            <a:pPr marL="177128" indent="-177128" defTabSz="944692">
              <a:buFont typeface="Arial" panose="020B0604020202020204" pitchFamily="34" charset="0"/>
              <a:buChar char="•"/>
              <a:defRPr/>
            </a:pPr>
            <a:r>
              <a:rPr lang="nb-NO" sz="1100" dirty="0" smtClean="0">
                <a:solidFill>
                  <a:schemeClr val="tx1"/>
                </a:solidFill>
              </a:rPr>
              <a:t>Ikke sikkert det er mulig eller til pasientens beste å komme ned på 3 timer, men det viser at det er mye</a:t>
            </a:r>
            <a:r>
              <a:rPr lang="nb-NO" sz="1100" baseline="0" dirty="0" smtClean="0">
                <a:solidFill>
                  <a:schemeClr val="tx1"/>
                </a:solidFill>
              </a:rPr>
              <a:t> rom for forbedringer</a:t>
            </a:r>
            <a:endParaRPr lang="nb-NO" sz="1100" dirty="0" smtClean="0">
              <a:solidFill>
                <a:schemeClr val="tx1"/>
              </a:solidFill>
            </a:endParaRPr>
          </a:p>
          <a:p>
            <a:pPr eaLnBrk="1" hangingPunct="1"/>
            <a:endParaRPr lang="nb-NO" altLang="nb-NO" dirty="0" smtClean="0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830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aseline="0" dirty="0" smtClean="0">
                <a:solidFill>
                  <a:schemeClr val="tx1"/>
                </a:solidFill>
              </a:rPr>
              <a:t>Her </a:t>
            </a:r>
            <a:r>
              <a:rPr lang="nb-NO" sz="1100" baseline="0" dirty="0" smtClean="0">
                <a:solidFill>
                  <a:schemeClr val="tx1"/>
                </a:solidFill>
              </a:rPr>
              <a:t>er noen lenker til veiledere og flytskjemaer som kan være nyttige.</a:t>
            </a:r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F8C22-4B7E-C849-A7FA-08599E78BF2C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362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09.12.2022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09.12.2022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t.ous-hf.no/ikbViewer/page/ous/tema/medisinsk-helsefag?p_section_dim_id=755638&amp;level=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n.no/kontinuerlig-forbedring/flytskjema-en-visuell-framstilling-av-et-forlop" TargetMode="External"/><Relationship Id="rId4" Type="http://schemas.openxmlformats.org/officeDocument/2006/relationships/hyperlink" Target="http://ehandbok.ous-hf.no/document/146063?preview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EC859-E1BD-4844-BEBF-9F7D63DA4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606" y="2901551"/>
            <a:ext cx="9772594" cy="1194380"/>
          </a:xfrm>
        </p:spPr>
        <p:txBody>
          <a:bodyPr>
            <a:normAutofit/>
          </a:bodyPr>
          <a:lstStyle/>
          <a:p>
            <a:r>
              <a:rPr lang="nb-NO" sz="4400" dirty="0" smtClean="0"/>
              <a:t>Prosesskartlegging - Brunpapirøvelse</a:t>
            </a:r>
            <a:endParaRPr lang="nb-NO" sz="44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3B5EB7-893F-4352-9F3C-A08824330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606" y="4217851"/>
            <a:ext cx="9782754" cy="1377423"/>
          </a:xfrm>
        </p:spPr>
        <p:txBody>
          <a:bodyPr>
            <a:normAutofit/>
          </a:bodyPr>
          <a:lstStyle/>
          <a:p>
            <a:endParaRPr lang="nb-NO" sz="2800" dirty="0"/>
          </a:p>
        </p:txBody>
      </p:sp>
      <p:sp>
        <p:nvSpPr>
          <p:cNvPr id="6" name="Rektangel 5"/>
          <p:cNvSpPr/>
          <p:nvPr/>
        </p:nvSpPr>
        <p:spPr>
          <a:xfrm>
            <a:off x="0" y="0"/>
            <a:ext cx="12192000" cy="2088232"/>
          </a:xfrm>
          <a:prstGeom prst="rect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" b="9489"/>
          <a:stretch/>
        </p:blipFill>
        <p:spPr bwMode="auto">
          <a:xfrm>
            <a:off x="2141911" y="0"/>
            <a:ext cx="654829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721318" y="504056"/>
            <a:ext cx="7968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>
                    <a:lumMod val="65000"/>
                  </a:schemeClr>
                </a:solidFill>
              </a:rPr>
              <a:t>OUS Nettverk for </a:t>
            </a:r>
            <a:br>
              <a:rPr lang="nb-NO" sz="3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nb-NO" sz="3200" dirty="0" smtClean="0">
                <a:solidFill>
                  <a:schemeClr val="bg1">
                    <a:lumMod val="65000"/>
                  </a:schemeClr>
                </a:solidFill>
              </a:rPr>
              <a:t>kontinuerlig forbedring</a:t>
            </a:r>
            <a:endParaRPr lang="nb-NO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Bild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33" y="3588664"/>
            <a:ext cx="4795267" cy="23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73" y="2224405"/>
            <a:ext cx="1749453" cy="135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</a:t>
            </a:r>
            <a:r>
              <a:rPr lang="nb-NO" dirty="0"/>
              <a:t>en brunpapirøvelse</a:t>
            </a:r>
            <a:r>
              <a:rPr lang="nb-NO" dirty="0" smtClean="0"/>
              <a:t>?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7992" y="1752599"/>
            <a:ext cx="10515600" cy="39600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 smtClean="0"/>
              <a:t>Metode for kartlegging av en prosess med </a:t>
            </a:r>
            <a:br>
              <a:rPr lang="nb-NO" dirty="0" smtClean="0"/>
            </a:br>
            <a:r>
              <a:rPr lang="nb-NO" dirty="0" smtClean="0"/>
              <a:t>relevante involverte aktører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sz="2800" dirty="0" smtClean="0"/>
              <a:t>Omforent forståelse av nåsituasjon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sz="2800" dirty="0" smtClean="0"/>
              <a:t>Kartlegging </a:t>
            </a:r>
            <a:r>
              <a:rPr lang="nb-NO" sz="2800" dirty="0"/>
              <a:t>av utfordringene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sz="2800" dirty="0" smtClean="0"/>
              <a:t>Utkast til ønsket fremtidig situasjon</a:t>
            </a:r>
            <a:endParaRPr lang="nb-NO" sz="2800" dirty="0"/>
          </a:p>
          <a:p>
            <a:pPr marL="0" indent="0">
              <a:buNone/>
            </a:pPr>
            <a:endParaRPr lang="nb-NO" sz="23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326779" y="6292742"/>
            <a:ext cx="6208704" cy="365125"/>
          </a:xfrm>
        </p:spPr>
        <p:txBody>
          <a:bodyPr/>
          <a:lstStyle/>
          <a:p>
            <a:r>
              <a:rPr lang="nb-NO" dirty="0" smtClean="0"/>
              <a:t>OUS Nettverk for kontinuerlig forbedring</a:t>
            </a:r>
            <a:endParaRPr lang="nb-NO" dirty="0"/>
          </a:p>
        </p:txBody>
      </p:sp>
      <p:pic>
        <p:nvPicPr>
          <p:cNvPr id="4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602" y="3497165"/>
            <a:ext cx="4636550" cy="227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ymail_attachmentId441bc4aa-57eb-4356-878f-a675e705fa50" descr="441bc4aa-57eb-4356-878f-a675e705fa5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b="9507"/>
          <a:stretch/>
        </p:blipFill>
        <p:spPr bwMode="auto">
          <a:xfrm>
            <a:off x="7942783" y="1011953"/>
            <a:ext cx="3840369" cy="242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bruke Brunpapirøvelsen?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0" y="1825623"/>
            <a:ext cx="10515600" cy="4041775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326779" y="6292742"/>
            <a:ext cx="6208704" cy="365125"/>
          </a:xfrm>
        </p:spPr>
        <p:txBody>
          <a:bodyPr/>
          <a:lstStyle/>
          <a:p>
            <a:r>
              <a:rPr lang="nb-NO" dirty="0" smtClean="0"/>
              <a:t>OUS Nettverk for kontinuerlig forbedring</a:t>
            </a:r>
            <a:endParaRPr lang="nb-NO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8407"/>
            <a:ext cx="8812128" cy="43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838199" y="5021943"/>
            <a:ext cx="6636657" cy="615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838198" y="4929272"/>
            <a:ext cx="59650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2000" dirty="0" smtClean="0"/>
              <a:t>Tradisjonelt mål:</a:t>
            </a:r>
          </a:p>
          <a:p>
            <a:r>
              <a:rPr lang="nb-NO" sz="2000" dirty="0" smtClean="0"/>
              <a:t>Maks ressursutnyttelse (eks. legen, utstyret, maskinen)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107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Stegene i brunpapirøvelse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Bli enig om start og slutt til prosess som skal kartlegges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Definere involverte aktører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Kartlegge aktiviteter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Identifisere flaskehalser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Lage et ønsket fremtidig situasjon</a:t>
            </a:r>
          </a:p>
        </p:txBody>
      </p:sp>
      <p:sp>
        <p:nvSpPr>
          <p:cNvPr id="4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326779" y="6292742"/>
            <a:ext cx="6208704" cy="365125"/>
          </a:xfrm>
        </p:spPr>
        <p:txBody>
          <a:bodyPr/>
          <a:lstStyle/>
          <a:p>
            <a:r>
              <a:rPr lang="nb-NO" dirty="0" smtClean="0"/>
              <a:t>OUS Nettverk for kontinuerlig forbedring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54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ktangel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801091" y="6237312"/>
            <a:ext cx="9144000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2124619" y="165866"/>
            <a:ext cx="8496944" cy="720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smtClean="0">
                <a:solidFill>
                  <a:srgbClr val="2C70B7"/>
                </a:solidFill>
              </a:rPr>
              <a:t>Åtte kategorier sløsing på sykehus</a:t>
            </a:r>
            <a:endParaRPr lang="nb-NO" sz="2800" dirty="0">
              <a:solidFill>
                <a:srgbClr val="2C70B7"/>
              </a:solidFill>
            </a:endParaRP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87" y="2404080"/>
            <a:ext cx="3188208" cy="3185160"/>
          </a:xfrm>
          <a:prstGeom prst="rect">
            <a:avLst/>
          </a:prstGeom>
        </p:spPr>
      </p:pic>
      <p:grpSp>
        <p:nvGrpSpPr>
          <p:cNvPr id="5" name="Gruppe 4"/>
          <p:cNvGrpSpPr/>
          <p:nvPr/>
        </p:nvGrpSpPr>
        <p:grpSpPr>
          <a:xfrm>
            <a:off x="6527755" y="980728"/>
            <a:ext cx="2085072" cy="2379000"/>
            <a:chOff x="4726664" y="980728"/>
            <a:chExt cx="2085072" cy="2379000"/>
          </a:xfrm>
        </p:grpSpPr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6664" y="980728"/>
              <a:ext cx="1429512" cy="981456"/>
            </a:xfrm>
            <a:prstGeom prst="rect">
              <a:avLst/>
            </a:prstGeom>
          </p:spPr>
        </p:pic>
        <p:sp>
          <p:nvSpPr>
            <p:cNvPr id="7" name="TekstSylinder 6"/>
            <p:cNvSpPr txBox="1"/>
            <p:nvPr/>
          </p:nvSpPr>
          <p:spPr>
            <a:xfrm>
              <a:off x="4736592" y="2034192"/>
              <a:ext cx="2075144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39700" indent="-128588"/>
              <a:r>
                <a:rPr lang="nb-NO" sz="1000" b="1" dirty="0" smtClean="0"/>
                <a:t>Overproduksjon</a:t>
              </a:r>
              <a:endParaRPr lang="nb-NO" sz="1000" b="1" dirty="0"/>
            </a:p>
            <a:p>
              <a:pPr marL="139700" indent="-128588"/>
              <a:r>
                <a:rPr lang="nb-NO" sz="900" dirty="0" smtClean="0"/>
                <a:t>– 	</a:t>
              </a:r>
              <a:r>
                <a:rPr lang="nb-NO" sz="900" dirty="0"/>
                <a:t>forsinket </a:t>
              </a:r>
              <a:r>
                <a:rPr lang="nb-NO" sz="900" dirty="0" smtClean="0"/>
                <a:t>utskrivning</a:t>
              </a:r>
            </a:p>
            <a:p>
              <a:pPr marL="139700" indent="-128588"/>
              <a:r>
                <a:rPr lang="nb-NO" sz="900" dirty="0"/>
                <a:t>– 	</a:t>
              </a:r>
              <a:r>
                <a:rPr lang="nb-NO" sz="900" dirty="0" smtClean="0"/>
                <a:t>urinkateter lenger enn nødvendig</a:t>
              </a:r>
            </a:p>
            <a:p>
              <a:pPr marL="139700" indent="-128588"/>
              <a:r>
                <a:rPr lang="nb-NO" sz="900" dirty="0" smtClean="0"/>
                <a:t>– 	servere et måltid som pasienten ikke spiser</a:t>
              </a:r>
            </a:p>
            <a:p>
              <a:pPr marL="139700" indent="-128588"/>
              <a:r>
                <a:rPr lang="nb-NO" sz="900" dirty="0"/>
                <a:t>– 	</a:t>
              </a:r>
              <a:r>
                <a:rPr lang="nb-NO" sz="900" dirty="0" smtClean="0"/>
                <a:t>vaske kontorlokaler selv om de for tiden ikke er i bruk</a:t>
              </a:r>
              <a:endParaRPr lang="nb-NO" sz="900" dirty="0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4790412" y="3071696"/>
              <a:ext cx="288032" cy="288032"/>
              <a:chOff x="4790412" y="3071696"/>
              <a:chExt cx="288032" cy="288032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4790412" y="3071696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4790412" y="3107990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1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</p:grpSp>
      <p:grpSp>
        <p:nvGrpSpPr>
          <p:cNvPr id="11" name="Gruppe 10"/>
          <p:cNvGrpSpPr/>
          <p:nvPr/>
        </p:nvGrpSpPr>
        <p:grpSpPr>
          <a:xfrm>
            <a:off x="6967103" y="2325809"/>
            <a:ext cx="2636836" cy="1524364"/>
            <a:chOff x="5166012" y="2325809"/>
            <a:chExt cx="2636836" cy="1524364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2325809"/>
              <a:ext cx="926592" cy="1158240"/>
            </a:xfrm>
            <a:prstGeom prst="rect">
              <a:avLst/>
            </a:prstGeom>
          </p:spPr>
        </p:pic>
        <p:grpSp>
          <p:nvGrpSpPr>
            <p:cNvPr id="13" name="Gruppe 12"/>
            <p:cNvGrpSpPr/>
            <p:nvPr/>
          </p:nvGrpSpPr>
          <p:grpSpPr>
            <a:xfrm>
              <a:off x="5166012" y="3126106"/>
              <a:ext cx="2244234" cy="724067"/>
              <a:chOff x="5166012" y="3126106"/>
              <a:chExt cx="2244234" cy="724067"/>
            </a:xfrm>
          </p:grpSpPr>
          <p:grpSp>
            <p:nvGrpSpPr>
              <p:cNvPr id="14" name="Gruppe 13"/>
              <p:cNvGrpSpPr/>
              <p:nvPr/>
            </p:nvGrpSpPr>
            <p:grpSpPr>
              <a:xfrm>
                <a:off x="5166012" y="3562141"/>
                <a:ext cx="288032" cy="288032"/>
                <a:chOff x="5148064" y="3572417"/>
                <a:chExt cx="288032" cy="288032"/>
              </a:xfrm>
            </p:grpSpPr>
            <p:sp>
              <p:nvSpPr>
                <p:cNvPr id="16" name="Ellipse 15"/>
                <p:cNvSpPr/>
                <p:nvPr/>
              </p:nvSpPr>
              <p:spPr>
                <a:xfrm>
                  <a:off x="5148064" y="3572417"/>
                  <a:ext cx="288032" cy="28803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rgbClr val="2C70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17" name="TekstSylinder 16"/>
                <p:cNvSpPr txBox="1"/>
                <p:nvPr/>
              </p:nvSpPr>
              <p:spPr>
                <a:xfrm>
                  <a:off x="5148064" y="3608711"/>
                  <a:ext cx="28803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nb-NO" sz="1400" b="1" dirty="0" smtClean="0">
                      <a:solidFill>
                        <a:srgbClr val="2C70B7"/>
                      </a:solidFill>
                    </a:rPr>
                    <a:t>2</a:t>
                  </a:r>
                  <a:endParaRPr lang="nb-NO" sz="1400" b="1" dirty="0">
                    <a:solidFill>
                      <a:srgbClr val="2C70B7"/>
                    </a:solidFill>
                  </a:endParaRPr>
                </a:p>
              </p:txBody>
            </p:sp>
          </p:grpSp>
          <p:sp>
            <p:nvSpPr>
              <p:cNvPr id="15" name="TekstSylinder 14"/>
              <p:cNvSpPr txBox="1"/>
              <p:nvPr/>
            </p:nvSpPr>
            <p:spPr>
              <a:xfrm>
                <a:off x="5558614" y="3126106"/>
                <a:ext cx="1851632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Transport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– Gå til møter</a:t>
                </a:r>
              </a:p>
              <a:p>
                <a:pPr marL="139700" indent="-128588"/>
                <a:r>
                  <a:rPr lang="nb-NO" sz="900" dirty="0" smtClean="0"/>
                  <a:t>– Hente og flytte utstyr</a:t>
                </a:r>
              </a:p>
              <a:p>
                <a:pPr marL="139700" indent="-128588"/>
                <a:r>
                  <a:rPr lang="nb-NO" sz="900" dirty="0" smtClean="0"/>
                  <a:t>– Flytte pasienten fra en avdeling til en annen</a:t>
                </a:r>
                <a:endParaRPr lang="nb-NO" sz="900" dirty="0"/>
              </a:p>
            </p:txBody>
          </p:sp>
        </p:grpSp>
      </p:grpSp>
      <p:grpSp>
        <p:nvGrpSpPr>
          <p:cNvPr id="18" name="Gruppe 17"/>
          <p:cNvGrpSpPr/>
          <p:nvPr/>
        </p:nvGrpSpPr>
        <p:grpSpPr>
          <a:xfrm>
            <a:off x="6967103" y="3981862"/>
            <a:ext cx="2636836" cy="1161288"/>
            <a:chOff x="5166012" y="3981862"/>
            <a:chExt cx="2636836" cy="1161288"/>
          </a:xfrm>
        </p:grpSpPr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3208" y="3981862"/>
              <a:ext cx="929640" cy="1161288"/>
            </a:xfrm>
            <a:prstGeom prst="rect">
              <a:avLst/>
            </a:prstGeom>
          </p:spPr>
        </p:pic>
        <p:grpSp>
          <p:nvGrpSpPr>
            <p:cNvPr id="20" name="Gruppe 19"/>
            <p:cNvGrpSpPr/>
            <p:nvPr/>
          </p:nvGrpSpPr>
          <p:grpSpPr>
            <a:xfrm>
              <a:off x="5166012" y="4042800"/>
              <a:ext cx="1707084" cy="984885"/>
              <a:chOff x="5166012" y="4042800"/>
              <a:chExt cx="1707084" cy="984885"/>
            </a:xfrm>
          </p:grpSpPr>
          <p:grpSp>
            <p:nvGrpSpPr>
              <p:cNvPr id="21" name="Gruppe 20"/>
              <p:cNvGrpSpPr/>
              <p:nvPr/>
            </p:nvGrpSpPr>
            <p:grpSpPr>
              <a:xfrm>
                <a:off x="5166012" y="4135658"/>
                <a:ext cx="288032" cy="288032"/>
                <a:chOff x="5148064" y="4128128"/>
                <a:chExt cx="288032" cy="288032"/>
              </a:xfrm>
            </p:grpSpPr>
            <p:sp>
              <p:nvSpPr>
                <p:cNvPr id="23" name="Ellipse 22"/>
                <p:cNvSpPr/>
                <p:nvPr/>
              </p:nvSpPr>
              <p:spPr>
                <a:xfrm>
                  <a:off x="5148064" y="4128128"/>
                  <a:ext cx="288032" cy="288032"/>
                </a:xfrm>
                <a:prstGeom prst="ellipse">
                  <a:avLst/>
                </a:prstGeom>
                <a:solidFill>
                  <a:schemeClr val="bg1"/>
                </a:solidFill>
                <a:ln w="31750">
                  <a:solidFill>
                    <a:srgbClr val="2C70B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4" name="TekstSylinder 23"/>
                <p:cNvSpPr txBox="1"/>
                <p:nvPr/>
              </p:nvSpPr>
              <p:spPr>
                <a:xfrm>
                  <a:off x="5148064" y="4164422"/>
                  <a:ext cx="288032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nb-NO" sz="1400" b="1" dirty="0" smtClean="0">
                      <a:solidFill>
                        <a:srgbClr val="2C70B7"/>
                      </a:solidFill>
                    </a:rPr>
                    <a:t>3</a:t>
                  </a:r>
                  <a:endParaRPr lang="nb-NO" sz="1400" b="1" dirty="0">
                    <a:solidFill>
                      <a:srgbClr val="2C70B7"/>
                    </a:solidFill>
                  </a:endParaRPr>
                </a:p>
              </p:txBody>
            </p:sp>
          </p:grpSp>
          <p:sp>
            <p:nvSpPr>
              <p:cNvPr id="22" name="TekstSylinder 21"/>
              <p:cNvSpPr txBox="1"/>
              <p:nvPr/>
            </p:nvSpPr>
            <p:spPr>
              <a:xfrm>
                <a:off x="5546048" y="4042800"/>
                <a:ext cx="1327048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Lager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– 	For store lager (utstyr, informasjon)</a:t>
                </a:r>
              </a:p>
              <a:p>
                <a:pPr marL="139700" indent="-128588"/>
                <a:r>
                  <a:rPr lang="nb-NO" sz="900" dirty="0" smtClean="0"/>
                  <a:t>– 	For mange apparater</a:t>
                </a:r>
              </a:p>
              <a:p>
                <a:pPr marL="139700" indent="-128588"/>
                <a:r>
                  <a:rPr lang="nb-NO" sz="900" dirty="0" smtClean="0"/>
                  <a:t>– 	Behandlingskø</a:t>
                </a:r>
              </a:p>
              <a:p>
                <a:pPr marL="139700" indent="-128588"/>
                <a:r>
                  <a:rPr lang="nb-NO" sz="900" dirty="0" smtClean="0"/>
                  <a:t>– 	Tomme rom (i reserve)</a:t>
                </a:r>
              </a:p>
              <a:p>
                <a:pPr marL="139700" indent="-128588"/>
                <a:endParaRPr lang="nb-NO" sz="900" dirty="0"/>
              </a:p>
            </p:txBody>
          </p:sp>
        </p:grpSp>
      </p:grpSp>
      <p:grpSp>
        <p:nvGrpSpPr>
          <p:cNvPr id="25" name="Gruppe 24"/>
          <p:cNvGrpSpPr/>
          <p:nvPr/>
        </p:nvGrpSpPr>
        <p:grpSpPr>
          <a:xfrm>
            <a:off x="6537683" y="4629174"/>
            <a:ext cx="2355688" cy="1824162"/>
            <a:chOff x="4736592" y="4629174"/>
            <a:chExt cx="2355688" cy="1824162"/>
          </a:xfrm>
        </p:grpSpPr>
        <p:grpSp>
          <p:nvGrpSpPr>
            <p:cNvPr id="26" name="Gruppe 25"/>
            <p:cNvGrpSpPr/>
            <p:nvPr/>
          </p:nvGrpSpPr>
          <p:grpSpPr>
            <a:xfrm>
              <a:off x="4736592" y="4629174"/>
              <a:ext cx="288032" cy="288032"/>
              <a:chOff x="4736592" y="4629174"/>
              <a:chExt cx="288032" cy="288032"/>
            </a:xfrm>
          </p:grpSpPr>
          <p:sp>
            <p:nvSpPr>
              <p:cNvPr id="30" name="Ellipse 29"/>
              <p:cNvSpPr/>
              <p:nvPr/>
            </p:nvSpPr>
            <p:spPr>
              <a:xfrm>
                <a:off x="4736592" y="4629174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1" name="TekstSylinder 30"/>
              <p:cNvSpPr txBox="1"/>
              <p:nvPr/>
            </p:nvSpPr>
            <p:spPr>
              <a:xfrm>
                <a:off x="4736592" y="4665468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4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4758090" y="5285240"/>
              <a:ext cx="2334190" cy="1168096"/>
              <a:chOff x="4758090" y="5285240"/>
              <a:chExt cx="2334190" cy="1168096"/>
            </a:xfrm>
          </p:grpSpPr>
          <p:pic>
            <p:nvPicPr>
              <p:cNvPr id="28" name="Bild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68" y="5298144"/>
                <a:ext cx="1429512" cy="1155192"/>
              </a:xfrm>
              <a:prstGeom prst="rect">
                <a:avLst/>
              </a:prstGeom>
            </p:spPr>
          </p:pic>
          <p:sp>
            <p:nvSpPr>
              <p:cNvPr id="29" name="TekstSylinder 28"/>
              <p:cNvSpPr txBox="1"/>
              <p:nvPr/>
            </p:nvSpPr>
            <p:spPr>
              <a:xfrm>
                <a:off x="4758090" y="5285240"/>
                <a:ext cx="89403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Venting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Venter på ...</a:t>
                </a:r>
              </a:p>
              <a:p>
                <a:pPr marL="139700" indent="-128588"/>
                <a:r>
                  <a:rPr lang="nb-NO" sz="900" dirty="0" smtClean="0"/>
                  <a:t>– 	Ferdigstillelse</a:t>
                </a:r>
              </a:p>
              <a:p>
                <a:pPr marL="139700" indent="-128588"/>
                <a:r>
                  <a:rPr lang="nb-NO" sz="900" dirty="0" smtClean="0"/>
                  <a:t>– 	Beslutninger</a:t>
                </a:r>
              </a:p>
              <a:p>
                <a:pPr marL="139700" indent="-128588"/>
                <a:r>
                  <a:rPr lang="nb-NO" sz="900" dirty="0" smtClean="0"/>
                  <a:t>– 	Vurderinger</a:t>
                </a:r>
              </a:p>
              <a:p>
                <a:pPr marL="139700" indent="-128588"/>
                <a:r>
                  <a:rPr lang="nb-NO" sz="900" dirty="0" smtClean="0"/>
                  <a:t>–	Pasienten</a:t>
                </a:r>
              </a:p>
              <a:p>
                <a:pPr marL="139700" indent="-128588"/>
                <a:r>
                  <a:rPr lang="nb-NO" sz="900" dirty="0" smtClean="0"/>
                  <a:t>–	Kollegaer</a:t>
                </a:r>
                <a:endParaRPr lang="nb-NO" sz="900" dirty="0"/>
              </a:p>
            </p:txBody>
          </p:sp>
        </p:grpSp>
      </p:grpSp>
      <p:grpSp>
        <p:nvGrpSpPr>
          <p:cNvPr id="32" name="Gruppe 31"/>
          <p:cNvGrpSpPr/>
          <p:nvPr/>
        </p:nvGrpSpPr>
        <p:grpSpPr>
          <a:xfrm>
            <a:off x="3740043" y="4637546"/>
            <a:ext cx="2633048" cy="1815790"/>
            <a:chOff x="1938952" y="4637546"/>
            <a:chExt cx="2633048" cy="1815790"/>
          </a:xfrm>
        </p:grpSpPr>
        <p:grpSp>
          <p:nvGrpSpPr>
            <p:cNvPr id="33" name="Gruppe 32"/>
            <p:cNvGrpSpPr/>
            <p:nvPr/>
          </p:nvGrpSpPr>
          <p:grpSpPr>
            <a:xfrm>
              <a:off x="4119376" y="4637546"/>
              <a:ext cx="288032" cy="288032"/>
              <a:chOff x="4119376" y="4637546"/>
              <a:chExt cx="288032" cy="288032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4119376" y="4637546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4119376" y="4673840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5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1938952" y="5283957"/>
              <a:ext cx="2633048" cy="1169379"/>
              <a:chOff x="1938952" y="5283957"/>
              <a:chExt cx="2633048" cy="1169379"/>
            </a:xfrm>
          </p:grpSpPr>
          <p:pic>
            <p:nvPicPr>
              <p:cNvPr id="35" name="Bilde 3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8952" y="5298144"/>
                <a:ext cx="1438656" cy="1155192"/>
              </a:xfrm>
              <a:prstGeom prst="rect">
                <a:avLst/>
              </a:prstGeom>
            </p:spPr>
          </p:pic>
          <p:sp>
            <p:nvSpPr>
              <p:cNvPr id="36" name="TekstSylinder 35"/>
              <p:cNvSpPr txBox="1"/>
              <p:nvPr/>
            </p:nvSpPr>
            <p:spPr>
              <a:xfrm>
                <a:off x="3491880" y="5283957"/>
                <a:ext cx="108012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Feil og avvik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– 	Foreldet info</a:t>
                </a:r>
              </a:p>
              <a:p>
                <a:pPr marL="139700" indent="-128588"/>
                <a:r>
                  <a:rPr lang="nb-NO" sz="900" dirty="0" smtClean="0"/>
                  <a:t>– 	</a:t>
                </a:r>
                <a:r>
                  <a:rPr lang="nb-NO" sz="900" dirty="0" err="1" smtClean="0"/>
                  <a:t>Feilbehandlling</a:t>
                </a:r>
                <a:endParaRPr lang="nb-NO" sz="900" dirty="0" smtClean="0"/>
              </a:p>
              <a:p>
                <a:pPr marL="139700" indent="-128588"/>
                <a:r>
                  <a:rPr lang="nb-NO" sz="900" dirty="0" smtClean="0"/>
                  <a:t>– 	Mangler på</a:t>
                </a:r>
              </a:p>
              <a:p>
                <a:pPr marL="139700" indent="-128588"/>
                <a:r>
                  <a:rPr lang="nb-NO" sz="900" dirty="0" smtClean="0"/>
                  <a:t>	henvisning fra lege</a:t>
                </a:r>
              </a:p>
              <a:p>
                <a:pPr marL="139700" indent="-128588"/>
                <a:r>
                  <a:rPr lang="nb-NO" sz="900" dirty="0" smtClean="0"/>
                  <a:t>–	Manglende</a:t>
                </a:r>
              </a:p>
              <a:p>
                <a:pPr marL="139700" indent="-128588"/>
                <a:r>
                  <a:rPr lang="nb-NO" sz="900" dirty="0" smtClean="0"/>
                  <a:t>	undersøkelse</a:t>
                </a:r>
                <a:endParaRPr lang="nb-NO" sz="900" dirty="0"/>
              </a:p>
            </p:txBody>
          </p:sp>
        </p:grpSp>
      </p:grpSp>
      <p:grpSp>
        <p:nvGrpSpPr>
          <p:cNvPr id="39" name="Gruppe 38"/>
          <p:cNvGrpSpPr/>
          <p:nvPr/>
        </p:nvGrpSpPr>
        <p:grpSpPr>
          <a:xfrm>
            <a:off x="3060723" y="3977270"/>
            <a:ext cx="2677584" cy="1312025"/>
            <a:chOff x="1259632" y="3977270"/>
            <a:chExt cx="2677584" cy="1312025"/>
          </a:xfrm>
        </p:grpSpPr>
        <p:pic>
          <p:nvPicPr>
            <p:cNvPr id="40" name="Bild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3977270"/>
              <a:ext cx="926592" cy="1158240"/>
            </a:xfrm>
            <a:prstGeom prst="rect">
              <a:avLst/>
            </a:prstGeom>
          </p:spPr>
        </p:pic>
        <p:grpSp>
          <p:nvGrpSpPr>
            <p:cNvPr id="41" name="Gruppe 40"/>
            <p:cNvGrpSpPr/>
            <p:nvPr/>
          </p:nvGrpSpPr>
          <p:grpSpPr>
            <a:xfrm>
              <a:off x="3649184" y="4156711"/>
              <a:ext cx="288032" cy="288032"/>
              <a:chOff x="3630932" y="4128128"/>
              <a:chExt cx="288032" cy="28803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3630932" y="4128128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3630932" y="4164422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6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  <p:sp>
          <p:nvSpPr>
            <p:cNvPr id="42" name="TekstSylinder 41"/>
            <p:cNvSpPr txBox="1"/>
            <p:nvPr/>
          </p:nvSpPr>
          <p:spPr>
            <a:xfrm>
              <a:off x="2332264" y="4042800"/>
              <a:ext cx="1080120" cy="12464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39700" indent="-128588"/>
              <a:r>
                <a:rPr lang="nb-NO" sz="1000" b="1" dirty="0" err="1" smtClean="0"/>
                <a:t>Overprestasjon</a:t>
              </a:r>
              <a:r>
                <a:rPr lang="nb-NO" sz="1000" b="1" dirty="0" smtClean="0"/>
                <a:t> </a:t>
              </a:r>
              <a:br>
                <a:rPr lang="nb-NO" sz="1000" b="1" dirty="0" smtClean="0"/>
              </a:br>
              <a:r>
                <a:rPr lang="nb-NO" sz="800" b="1" dirty="0" smtClean="0"/>
                <a:t>(-prosessering)</a:t>
              </a:r>
              <a:endParaRPr lang="nb-NO" sz="800" b="1" dirty="0"/>
            </a:p>
            <a:p>
              <a:pPr marL="139700" indent="-128588"/>
              <a:r>
                <a:rPr lang="nb-NO" sz="900" dirty="0" smtClean="0"/>
                <a:t>– 	Mer info/prøver enn</a:t>
              </a:r>
              <a:r>
                <a:rPr lang="nb-NO" sz="900" dirty="0"/>
                <a:t> </a:t>
              </a:r>
              <a:r>
                <a:rPr lang="nb-NO" sz="900" dirty="0" smtClean="0"/>
                <a:t>nødvendig</a:t>
              </a:r>
            </a:p>
            <a:p>
              <a:pPr marL="139700" indent="-128588"/>
              <a:r>
                <a:rPr lang="nb-NO" sz="900" dirty="0" smtClean="0"/>
                <a:t>– 	Rapporter for skrivebordsskuffen</a:t>
              </a:r>
            </a:p>
            <a:p>
              <a:pPr marL="139700" indent="-128588"/>
              <a:r>
                <a:rPr lang="nb-NO" sz="900" dirty="0" smtClean="0"/>
                <a:t>– 	Gjentatt innhenting av informasjon</a:t>
              </a:r>
            </a:p>
            <a:p>
              <a:pPr marL="139700" indent="-128588"/>
              <a:r>
                <a:rPr lang="nb-NO" sz="900" dirty="0" smtClean="0"/>
                <a:t>–	Dobbeltarbeid</a:t>
              </a:r>
              <a:endParaRPr lang="nb-NO" sz="900" dirty="0"/>
            </a:p>
          </p:txBody>
        </p:sp>
      </p:grpSp>
      <p:grpSp>
        <p:nvGrpSpPr>
          <p:cNvPr id="45" name="Gruppe 44"/>
          <p:cNvGrpSpPr/>
          <p:nvPr/>
        </p:nvGrpSpPr>
        <p:grpSpPr>
          <a:xfrm>
            <a:off x="3060723" y="2325809"/>
            <a:ext cx="2669124" cy="1564829"/>
            <a:chOff x="1259632" y="2325809"/>
            <a:chExt cx="2669124" cy="1564829"/>
          </a:xfrm>
        </p:grpSpPr>
        <p:grpSp>
          <p:nvGrpSpPr>
            <p:cNvPr id="46" name="Gruppe 45"/>
            <p:cNvGrpSpPr/>
            <p:nvPr/>
          </p:nvGrpSpPr>
          <p:grpSpPr>
            <a:xfrm>
              <a:off x="3640724" y="3516060"/>
              <a:ext cx="288032" cy="288032"/>
              <a:chOff x="3630932" y="3572417"/>
              <a:chExt cx="288032" cy="28803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3630932" y="3572417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1" name="TekstSylinder 50"/>
              <p:cNvSpPr txBox="1"/>
              <p:nvPr/>
            </p:nvSpPr>
            <p:spPr>
              <a:xfrm>
                <a:off x="3630932" y="3608711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7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  <p:grpSp>
          <p:nvGrpSpPr>
            <p:cNvPr id="47" name="Gruppe 46"/>
            <p:cNvGrpSpPr/>
            <p:nvPr/>
          </p:nvGrpSpPr>
          <p:grpSpPr>
            <a:xfrm>
              <a:off x="1259632" y="2325809"/>
              <a:ext cx="2568098" cy="1564829"/>
              <a:chOff x="1259632" y="2325809"/>
              <a:chExt cx="2568098" cy="1564829"/>
            </a:xfrm>
          </p:grpSpPr>
          <p:pic>
            <p:nvPicPr>
              <p:cNvPr id="48" name="Bilde 4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9632" y="2325809"/>
                <a:ext cx="926592" cy="1234440"/>
              </a:xfrm>
              <a:prstGeom prst="rect">
                <a:avLst/>
              </a:prstGeom>
            </p:spPr>
          </p:pic>
          <p:sp>
            <p:nvSpPr>
              <p:cNvPr id="49" name="TekstSylinder 48"/>
              <p:cNvSpPr txBox="1"/>
              <p:nvPr/>
            </p:nvSpPr>
            <p:spPr>
              <a:xfrm>
                <a:off x="2290794" y="2905753"/>
                <a:ext cx="1536936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Bevegelse (unødig)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– 	Ansatte går og leter</a:t>
                </a:r>
              </a:p>
              <a:p>
                <a:pPr marL="139700" indent="-128588"/>
                <a:r>
                  <a:rPr lang="nb-NO" sz="900" dirty="0"/>
                  <a:t>	</a:t>
                </a:r>
                <a:r>
                  <a:rPr lang="nb-NO" sz="900" dirty="0" smtClean="0"/>
                  <a:t>etter noe (f.eks. info, utstyr) eller noen (kollega, pasienter)</a:t>
                </a:r>
              </a:p>
              <a:p>
                <a:pPr marL="139700" indent="-128588"/>
                <a:r>
                  <a:rPr lang="nb-NO" sz="900" dirty="0"/>
                  <a:t>– 	</a:t>
                </a:r>
                <a:r>
                  <a:rPr lang="nb-NO" sz="900" dirty="0" smtClean="0"/>
                  <a:t>Bevegelse, bøy og strekk etter utstyr som er </a:t>
                </a:r>
                <a:br>
                  <a:rPr lang="nb-NO" sz="900" dirty="0" smtClean="0"/>
                </a:br>
                <a:r>
                  <a:rPr lang="nb-NO" sz="900" dirty="0" smtClean="0"/>
                  <a:t>plassert uhensiktsmessig</a:t>
                </a:r>
                <a:endParaRPr lang="nb-NO" sz="900" dirty="0"/>
              </a:p>
            </p:txBody>
          </p:sp>
        </p:grpSp>
      </p:grpSp>
      <p:grpSp>
        <p:nvGrpSpPr>
          <p:cNvPr id="52" name="Gruppe 51"/>
          <p:cNvGrpSpPr/>
          <p:nvPr/>
        </p:nvGrpSpPr>
        <p:grpSpPr>
          <a:xfrm>
            <a:off x="4778987" y="980728"/>
            <a:ext cx="1466988" cy="2379000"/>
            <a:chOff x="2977896" y="980728"/>
            <a:chExt cx="1466988" cy="2379000"/>
          </a:xfrm>
        </p:grpSpPr>
        <p:grpSp>
          <p:nvGrpSpPr>
            <p:cNvPr id="53" name="Gruppe 52"/>
            <p:cNvGrpSpPr/>
            <p:nvPr/>
          </p:nvGrpSpPr>
          <p:grpSpPr>
            <a:xfrm>
              <a:off x="4080260" y="3071696"/>
              <a:ext cx="288032" cy="288032"/>
              <a:chOff x="4080260" y="3071696"/>
              <a:chExt cx="288032" cy="288032"/>
            </a:xfrm>
          </p:grpSpPr>
          <p:sp>
            <p:nvSpPr>
              <p:cNvPr id="57" name="Ellipse 56"/>
              <p:cNvSpPr/>
              <p:nvPr/>
            </p:nvSpPr>
            <p:spPr>
              <a:xfrm>
                <a:off x="4080260" y="3071696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2C70B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58" name="TekstSylinder 57"/>
              <p:cNvSpPr txBox="1"/>
              <p:nvPr/>
            </p:nvSpPr>
            <p:spPr>
              <a:xfrm>
                <a:off x="4080260" y="3107990"/>
                <a:ext cx="2880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nb-NO" sz="1400" b="1" dirty="0" smtClean="0">
                    <a:solidFill>
                      <a:srgbClr val="2C70B7"/>
                    </a:solidFill>
                  </a:rPr>
                  <a:t>8</a:t>
                </a:r>
                <a:endParaRPr lang="nb-NO" sz="1400" b="1" dirty="0">
                  <a:solidFill>
                    <a:srgbClr val="2C70B7"/>
                  </a:solidFill>
                </a:endParaRPr>
              </a:p>
            </p:txBody>
          </p:sp>
        </p:grpSp>
        <p:grpSp>
          <p:nvGrpSpPr>
            <p:cNvPr id="54" name="Gruppe 53"/>
            <p:cNvGrpSpPr/>
            <p:nvPr/>
          </p:nvGrpSpPr>
          <p:grpSpPr>
            <a:xfrm>
              <a:off x="2977896" y="980728"/>
              <a:ext cx="1466988" cy="1763617"/>
              <a:chOff x="2977896" y="980728"/>
              <a:chExt cx="1466988" cy="1763617"/>
            </a:xfrm>
          </p:grpSpPr>
          <p:pic>
            <p:nvPicPr>
              <p:cNvPr id="55" name="Bilde 5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7896" y="980728"/>
                <a:ext cx="1429512" cy="984504"/>
              </a:xfrm>
              <a:prstGeom prst="rect">
                <a:avLst/>
              </a:prstGeom>
            </p:spPr>
          </p:pic>
          <p:sp>
            <p:nvSpPr>
              <p:cNvPr id="56" name="TekstSylinder 55"/>
              <p:cNvSpPr txBox="1"/>
              <p:nvPr/>
            </p:nvSpPr>
            <p:spPr>
              <a:xfrm>
                <a:off x="2987444" y="2036459"/>
                <a:ext cx="1457440" cy="707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139700" indent="-128588"/>
                <a:r>
                  <a:rPr lang="nb-NO" sz="1000" b="1" dirty="0" smtClean="0"/>
                  <a:t>Kunnskap</a:t>
                </a:r>
                <a:endParaRPr lang="nb-NO" sz="1000" b="1" dirty="0"/>
              </a:p>
              <a:p>
                <a:pPr marL="139700" indent="-128588"/>
                <a:r>
                  <a:rPr lang="nb-NO" sz="900" dirty="0" smtClean="0"/>
                  <a:t>– 	Utnytter ikke ansattes kompetanse</a:t>
                </a:r>
              </a:p>
              <a:p>
                <a:pPr marL="139700" indent="-128588"/>
                <a:r>
                  <a:rPr lang="nb-NO" sz="900" dirty="0" smtClean="0"/>
                  <a:t>–	Går på autopilot/tomgang</a:t>
                </a:r>
              </a:p>
              <a:p>
                <a:pPr marL="139700" indent="-128588"/>
                <a:r>
                  <a:rPr lang="nb-NO" sz="900" dirty="0" smtClean="0"/>
                  <a:t>–	Rett person på rett plass?</a:t>
                </a:r>
                <a:endParaRPr lang="nb-NO" sz="900" dirty="0"/>
              </a:p>
            </p:txBody>
          </p:sp>
        </p:grpSp>
      </p:grpSp>
      <p:grpSp>
        <p:nvGrpSpPr>
          <p:cNvPr id="60" name="Gruppe 59"/>
          <p:cNvGrpSpPr/>
          <p:nvPr/>
        </p:nvGrpSpPr>
        <p:grpSpPr>
          <a:xfrm>
            <a:off x="8381033" y="789509"/>
            <a:ext cx="3412207" cy="1512168"/>
            <a:chOff x="5480273" y="1052736"/>
            <a:chExt cx="3412207" cy="1512168"/>
          </a:xfrm>
        </p:grpSpPr>
        <p:pic>
          <p:nvPicPr>
            <p:cNvPr id="61" name="Bilde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1487586"/>
              <a:ext cx="1381176" cy="1077318"/>
            </a:xfrm>
            <a:prstGeom prst="rect">
              <a:avLst/>
            </a:prstGeom>
          </p:spPr>
        </p:pic>
        <p:cxnSp>
          <p:nvCxnSpPr>
            <p:cNvPr id="62" name="Rett linje 61"/>
            <p:cNvCxnSpPr/>
            <p:nvPr/>
          </p:nvCxnSpPr>
          <p:spPr>
            <a:xfrm flipV="1">
              <a:off x="5480273" y="1916832"/>
              <a:ext cx="1080120" cy="5760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Ellipse 62"/>
            <p:cNvSpPr/>
            <p:nvPr/>
          </p:nvSpPr>
          <p:spPr>
            <a:xfrm>
              <a:off x="6560393" y="1052736"/>
              <a:ext cx="2332087" cy="1512168"/>
            </a:xfrm>
            <a:prstGeom prst="ellipse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TekstSylinder 63"/>
            <p:cNvSpPr txBox="1"/>
            <p:nvPr/>
          </p:nvSpPr>
          <p:spPr>
            <a:xfrm>
              <a:off x="7032898" y="1339205"/>
              <a:ext cx="128351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ekstra kategori:</a:t>
              </a:r>
              <a:r>
                <a:rPr lang="nb-NO" dirty="0"/>
                <a:t/>
              </a:r>
              <a:br>
                <a:rPr lang="nb-NO" dirty="0"/>
              </a:br>
              <a:r>
                <a:rPr lang="nb-NO" sz="1100" b="1" dirty="0"/>
                <a:t>Avbrytelser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6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OUS Nettverk for kontinuerlig forbedring</a:t>
            </a:r>
            <a:endParaRPr lang="nb-NO"/>
          </a:p>
        </p:txBody>
      </p:sp>
      <p:grpSp>
        <p:nvGrpSpPr>
          <p:cNvPr id="3" name="Gruppe 2"/>
          <p:cNvGrpSpPr/>
          <p:nvPr/>
        </p:nvGrpSpPr>
        <p:grpSpPr>
          <a:xfrm>
            <a:off x="3585970" y="-47315"/>
            <a:ext cx="4156934" cy="5990913"/>
            <a:chOff x="8241958" y="-159170"/>
            <a:chExt cx="3620528" cy="6239482"/>
          </a:xfrm>
        </p:grpSpPr>
        <p:sp>
          <p:nvSpPr>
            <p:cNvPr id="4" name="Rektangel 3"/>
            <p:cNvSpPr/>
            <p:nvPr/>
          </p:nvSpPr>
          <p:spPr>
            <a:xfrm>
              <a:off x="8250194" y="2041182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sp>
          <p:nvSpPr>
            <p:cNvPr id="5" name="Rektangel 4"/>
            <p:cNvSpPr/>
            <p:nvPr/>
          </p:nvSpPr>
          <p:spPr>
            <a:xfrm>
              <a:off x="8250194" y="3019690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sp>
          <p:nvSpPr>
            <p:cNvPr id="6" name="Rektangel 5"/>
            <p:cNvSpPr/>
            <p:nvPr/>
          </p:nvSpPr>
          <p:spPr>
            <a:xfrm>
              <a:off x="8250194" y="3999342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sp>
          <p:nvSpPr>
            <p:cNvPr id="7" name="Rektangel 6"/>
            <p:cNvSpPr/>
            <p:nvPr/>
          </p:nvSpPr>
          <p:spPr>
            <a:xfrm>
              <a:off x="8250194" y="4978953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sp>
          <p:nvSpPr>
            <p:cNvPr id="8" name="Rektangel 7"/>
            <p:cNvSpPr/>
            <p:nvPr/>
          </p:nvSpPr>
          <p:spPr>
            <a:xfrm>
              <a:off x="8250194" y="1049715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sp>
          <p:nvSpPr>
            <p:cNvPr id="9" name="Rektangel 8"/>
            <p:cNvSpPr/>
            <p:nvPr/>
          </p:nvSpPr>
          <p:spPr>
            <a:xfrm>
              <a:off x="8250194" y="66506"/>
              <a:ext cx="3612292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/>
            </a:p>
          </p:txBody>
        </p:sp>
        <p:grpSp>
          <p:nvGrpSpPr>
            <p:cNvPr id="10" name="Gruppe 9"/>
            <p:cNvGrpSpPr/>
            <p:nvPr/>
          </p:nvGrpSpPr>
          <p:grpSpPr>
            <a:xfrm>
              <a:off x="8241958" y="-159170"/>
              <a:ext cx="914401" cy="1323439"/>
              <a:chOff x="8192530" y="280951"/>
              <a:chExt cx="914401" cy="1323439"/>
            </a:xfrm>
          </p:grpSpPr>
          <p:sp>
            <p:nvSpPr>
              <p:cNvPr id="32" name="Rektangel 31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33" name="TekstSylinder 3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8250194" y="824039"/>
              <a:ext cx="914401" cy="1323439"/>
              <a:chOff x="8192530" y="280951"/>
              <a:chExt cx="914401" cy="1323439"/>
            </a:xfrm>
          </p:grpSpPr>
          <p:sp>
            <p:nvSpPr>
              <p:cNvPr id="30" name="Rektangel 29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31" name="TekstSylinder 13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M</a:t>
                </a:r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8250194" y="1807248"/>
              <a:ext cx="914401" cy="1323439"/>
              <a:chOff x="8192530" y="280951"/>
              <a:chExt cx="914401" cy="1323439"/>
            </a:xfrm>
          </p:grpSpPr>
          <p:sp>
            <p:nvSpPr>
              <p:cNvPr id="28" name="Rektangel 27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29" name="TekstSylinder 16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</p:grpSp>
        <p:grpSp>
          <p:nvGrpSpPr>
            <p:cNvPr id="13" name="Gruppe 12"/>
            <p:cNvGrpSpPr/>
            <p:nvPr/>
          </p:nvGrpSpPr>
          <p:grpSpPr>
            <a:xfrm>
              <a:off x="8250194" y="2790457"/>
              <a:ext cx="914401" cy="1323439"/>
              <a:chOff x="8192530" y="280951"/>
              <a:chExt cx="914401" cy="1323439"/>
            </a:xfrm>
          </p:grpSpPr>
          <p:sp>
            <p:nvSpPr>
              <p:cNvPr id="26" name="Rektangel 25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27" name="TekstSylinder 19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R</a:t>
                </a:r>
              </a:p>
            </p:txBody>
          </p:sp>
        </p:grpSp>
        <p:grpSp>
          <p:nvGrpSpPr>
            <p:cNvPr id="14" name="Gruppe 13"/>
            <p:cNvGrpSpPr/>
            <p:nvPr/>
          </p:nvGrpSpPr>
          <p:grpSpPr>
            <a:xfrm>
              <a:off x="8250194" y="3773666"/>
              <a:ext cx="914401" cy="1323439"/>
              <a:chOff x="8192530" y="280951"/>
              <a:chExt cx="914401" cy="1323439"/>
            </a:xfrm>
          </p:grpSpPr>
          <p:sp>
            <p:nvSpPr>
              <p:cNvPr id="24" name="Rektangel 23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25" name="TekstSylinder 25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  <p:grpSp>
          <p:nvGrpSpPr>
            <p:cNvPr id="15" name="Gruppe 14"/>
            <p:cNvGrpSpPr/>
            <p:nvPr/>
          </p:nvGrpSpPr>
          <p:grpSpPr>
            <a:xfrm>
              <a:off x="8250194" y="4756873"/>
              <a:ext cx="914401" cy="1323439"/>
              <a:chOff x="8192530" y="280951"/>
              <a:chExt cx="914401" cy="1323439"/>
            </a:xfrm>
          </p:grpSpPr>
          <p:sp>
            <p:nvSpPr>
              <p:cNvPr id="22" name="Rektangel 21"/>
              <p:cNvSpPr/>
              <p:nvPr/>
            </p:nvSpPr>
            <p:spPr>
              <a:xfrm>
                <a:off x="8192530" y="506627"/>
                <a:ext cx="914400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nb-NO"/>
              </a:p>
            </p:txBody>
          </p:sp>
          <p:sp>
            <p:nvSpPr>
              <p:cNvPr id="23" name="TekstSylinder 28"/>
              <p:cNvSpPr txBox="1"/>
              <p:nvPr/>
            </p:nvSpPr>
            <p:spPr>
              <a:xfrm>
                <a:off x="8192530" y="280951"/>
                <a:ext cx="914401" cy="132343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b-NO" sz="8000" b="1" dirty="0">
                    <a:solidFill>
                      <a:schemeClr val="bg1"/>
                    </a:solidFill>
                  </a:rPr>
                  <a:t>E</a:t>
                </a:r>
              </a:p>
            </p:txBody>
          </p:sp>
        </p:grpSp>
        <p:sp>
          <p:nvSpPr>
            <p:cNvPr id="16" name="TekstSylinder 9"/>
            <p:cNvSpPr txBox="1"/>
            <p:nvPr/>
          </p:nvSpPr>
          <p:spPr>
            <a:xfrm>
              <a:off x="9316995" y="502549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Spesifikke</a:t>
              </a:r>
            </a:p>
          </p:txBody>
        </p:sp>
        <p:sp>
          <p:nvSpPr>
            <p:cNvPr id="17" name="TekstSylinder 30"/>
            <p:cNvSpPr txBox="1"/>
            <p:nvPr/>
          </p:nvSpPr>
          <p:spPr>
            <a:xfrm>
              <a:off x="9316995" y="1390932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Målbare</a:t>
              </a:r>
            </a:p>
          </p:txBody>
        </p:sp>
        <p:sp>
          <p:nvSpPr>
            <p:cNvPr id="18" name="TekstSylinder 31"/>
            <p:cNvSpPr txBox="1"/>
            <p:nvPr/>
          </p:nvSpPr>
          <p:spPr>
            <a:xfrm>
              <a:off x="9316995" y="2360481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Attraktive</a:t>
              </a:r>
            </a:p>
          </p:txBody>
        </p:sp>
        <p:sp>
          <p:nvSpPr>
            <p:cNvPr id="19" name="TekstSylinder 32"/>
            <p:cNvSpPr txBox="1"/>
            <p:nvPr/>
          </p:nvSpPr>
          <p:spPr>
            <a:xfrm>
              <a:off x="9316995" y="3324698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Realistiske</a:t>
              </a:r>
            </a:p>
          </p:txBody>
        </p:sp>
        <p:sp>
          <p:nvSpPr>
            <p:cNvPr id="20" name="TekstSylinder 33"/>
            <p:cNvSpPr txBox="1"/>
            <p:nvPr/>
          </p:nvSpPr>
          <p:spPr>
            <a:xfrm>
              <a:off x="9316995" y="4295208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/>
                <a:t>Tidsavgrenset</a:t>
              </a:r>
            </a:p>
          </p:txBody>
        </p:sp>
        <p:sp>
          <p:nvSpPr>
            <p:cNvPr id="21" name="TekstSylinder 34"/>
            <p:cNvSpPr txBox="1"/>
            <p:nvPr/>
          </p:nvSpPr>
          <p:spPr>
            <a:xfrm>
              <a:off x="9316995" y="5208916"/>
              <a:ext cx="229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2400" dirty="0" err="1"/>
                <a:t>Evaluerbare</a:t>
              </a:r>
              <a:endParaRPr lang="nb-NO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8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9171" y="2347231"/>
            <a:ext cx="5382829" cy="2738303"/>
          </a:xfrm>
          <a:prstGeom prst="rect">
            <a:avLst/>
          </a:prstGeom>
          <a:ln w="12700">
            <a:noFill/>
          </a:ln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0" y="348884"/>
            <a:ext cx="10488658" cy="14782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nb-NO" altLang="nb-NO" dirty="0"/>
              <a:t>Ønsket fremtidig situasjon</a:t>
            </a:r>
            <a:br>
              <a:rPr lang="nb-NO" altLang="nb-NO" dirty="0"/>
            </a:br>
            <a:endParaRPr lang="nb-NO" altLang="nb-NO" dirty="0"/>
          </a:p>
        </p:txBody>
      </p:sp>
      <p:sp>
        <p:nvSpPr>
          <p:cNvPr id="6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326779" y="6292742"/>
            <a:ext cx="6208704" cy="365125"/>
          </a:xfrm>
        </p:spPr>
        <p:txBody>
          <a:bodyPr/>
          <a:lstStyle/>
          <a:p>
            <a:r>
              <a:rPr lang="nb-NO" dirty="0" smtClean="0"/>
              <a:t>OUS Nettverk for kontinuerlig forbedring</a:t>
            </a:r>
            <a:endParaRPr lang="nb-NO" dirty="0"/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88632" y="1196371"/>
          <a:ext cx="6468221" cy="456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53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2819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Rtg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41600" y="2819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CT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0" y="2819400"/>
            <a:ext cx="1625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Radiolog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908800" y="2819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Broncho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skopi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448800" y="2819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  <a:latin typeface="Times New Roman" pitchFamily="18" charset="0"/>
              </a:rPr>
              <a:t>Cytologi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727200" y="32766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962400" y="3276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197600" y="3276600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8331200" y="32766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56000" y="1184276"/>
            <a:ext cx="538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>
                <a:solidFill>
                  <a:schemeClr val="tx1"/>
                </a:solidFill>
              </a:rPr>
              <a:t>Lungekreft utredning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572000" y="1905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FF0000"/>
                </a:solidFill>
              </a:rPr>
              <a:t>30 dager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06400" y="4460875"/>
            <a:ext cx="15663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chemeClr val="tx1"/>
                </a:solidFill>
                <a:latin typeface="Comic Sans MS" pitchFamily="66" charset="0"/>
              </a:rPr>
              <a:t>5 min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2540000" y="4460875"/>
            <a:ext cx="15663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chemeClr val="tx1"/>
                </a:solidFill>
                <a:latin typeface="Comic Sans MS" pitchFamily="66" charset="0"/>
              </a:rPr>
              <a:t>10 min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4775200" y="4460875"/>
            <a:ext cx="193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chemeClr val="tx1"/>
                </a:solidFill>
                <a:latin typeface="Comic Sans MS" pitchFamily="66" charset="0"/>
              </a:rPr>
              <a:t>20 min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7010400" y="4460875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chemeClr val="tx1"/>
                </a:solidFill>
                <a:latin typeface="Comic Sans MS" pitchFamily="66" charset="0"/>
              </a:rPr>
              <a:t>45 min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9448800" y="4460875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chemeClr val="tx1"/>
                </a:solidFill>
                <a:latin typeface="Comic Sans MS" pitchFamily="66" charset="0"/>
              </a:rPr>
              <a:t>60 min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9042400" y="51054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>
                <a:solidFill>
                  <a:srgbClr val="FF0000"/>
                </a:solidFill>
              </a:rPr>
              <a:t>Totalt &lt; 3 t</a:t>
            </a:r>
          </a:p>
        </p:txBody>
      </p:sp>
      <p:sp>
        <p:nvSpPr>
          <p:cNvPr id="16403" name="Text Box 21"/>
          <p:cNvSpPr txBox="1">
            <a:spLocks noChangeArrowheads="1"/>
          </p:cNvSpPr>
          <p:nvPr/>
        </p:nvSpPr>
        <p:spPr bwMode="auto">
          <a:xfrm>
            <a:off x="912285" y="5373689"/>
            <a:ext cx="8257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2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262626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000">
                <a:solidFill>
                  <a:schemeClr val="tx1"/>
                </a:solidFill>
              </a:rPr>
              <a:t>Skille mellom verdiskapende og ikke-verdiskapende arbeid</a:t>
            </a:r>
          </a:p>
        </p:txBody>
      </p:sp>
      <p:sp>
        <p:nvSpPr>
          <p:cNvPr id="16404" name="Rectangle 21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Flyt – hva er verdiskapende?  </a:t>
            </a:r>
            <a:br>
              <a:rPr lang="nb-NO" altLang="nb-NO" dirty="0" smtClean="0"/>
            </a:br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37272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Nyttige lenker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4400" y="1690688"/>
            <a:ext cx="10363200" cy="4114800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20000"/>
              </a:lnSpc>
              <a:spcBef>
                <a:spcPts val="600"/>
              </a:spcBef>
            </a:pPr>
            <a:r>
              <a:rPr lang="nb-NO" altLang="nb-NO" dirty="0">
                <a:ea typeface="ＭＳ Ｐゴシック" pitchFamily="34" charset="-128"/>
              </a:rPr>
              <a:t>OUS veileder </a:t>
            </a:r>
            <a:r>
              <a:rPr lang="nb-NO" altLang="nb-NO" dirty="0">
                <a:ea typeface="ＭＳ Ｐゴシック" pitchFamily="34" charset="-128"/>
                <a:hlinkClick r:id="rId3"/>
              </a:rPr>
              <a:t>Brunpapirøvelse</a:t>
            </a:r>
            <a:endParaRPr lang="nb-NO" altLang="nb-NO" dirty="0">
              <a:ea typeface="ＭＳ Ｐゴシック" pitchFamily="34" charset="-128"/>
            </a:endParaRPr>
          </a:p>
          <a:p>
            <a:pPr marL="266700" indent="-266700">
              <a:lnSpc>
                <a:spcPct val="120000"/>
              </a:lnSpc>
              <a:spcBef>
                <a:spcPts val="600"/>
              </a:spcBef>
            </a:pPr>
            <a:r>
              <a:rPr lang="nb-NO" altLang="nb-NO" dirty="0" smtClean="0">
                <a:ea typeface="ＭＳ Ｐゴシック" pitchFamily="34" charset="-128"/>
              </a:rPr>
              <a:t>OUS </a:t>
            </a:r>
            <a:r>
              <a:rPr lang="nb-NO" altLang="nb-NO" dirty="0" err="1" smtClean="0">
                <a:ea typeface="ＭＳ Ｐゴシック" pitchFamily="34" charset="-128"/>
              </a:rPr>
              <a:t>eHåndboksprosedyre</a:t>
            </a:r>
            <a:r>
              <a:rPr lang="nb-NO" altLang="nb-NO" dirty="0" smtClean="0">
                <a:ea typeface="ＭＳ Ｐゴシック" pitchFamily="34" charset="-128"/>
              </a:rPr>
              <a:t>: </a:t>
            </a:r>
            <a:r>
              <a:rPr lang="nb-NO" u="sng" dirty="0" smtClean="0">
                <a:hlinkClick r:id="rId4"/>
              </a:rPr>
              <a:t>Prosesskartlegging - Brunpapirøvelse</a:t>
            </a:r>
            <a:endParaRPr lang="nb-NO" u="sng" dirty="0"/>
          </a:p>
          <a:p>
            <a:r>
              <a:rPr lang="nb-NO" dirty="0" smtClean="0">
                <a:hlinkClick r:id="rId5"/>
              </a:rPr>
              <a:t>Flytskjema UNN</a:t>
            </a:r>
            <a:endParaRPr lang="nb-NO" dirty="0" smtClean="0"/>
          </a:p>
        </p:txBody>
      </p:sp>
      <p:sp>
        <p:nvSpPr>
          <p:cNvPr id="4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326779" y="6292742"/>
            <a:ext cx="6208704" cy="365125"/>
          </a:xfrm>
        </p:spPr>
        <p:txBody>
          <a:bodyPr/>
          <a:lstStyle/>
          <a:p>
            <a:r>
              <a:rPr lang="nb-NO" dirty="0" smtClean="0"/>
              <a:t>OUS Nettverk for kontinuerlig forbedring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1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S - Overordnet" id="{F725D9B7-581D-4B18-9B40-92318DDFB618}" vid="{727EF508-B9FB-409F-8ED7-3BDCD2817A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</Template>
  <TotalTime>18</TotalTime>
  <Words>1317</Words>
  <Application>Microsoft Office PowerPoint</Application>
  <PresentationFormat>Widescreen</PresentationFormat>
  <Paragraphs>173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Office-tema</vt:lpstr>
      <vt:lpstr>Prosesskartlegging - Brunpapirøvelse</vt:lpstr>
      <vt:lpstr>Hva er en brunpapirøvelse? </vt:lpstr>
      <vt:lpstr>Hvorfor bruke Brunpapirøvelsen? </vt:lpstr>
      <vt:lpstr>Stegene i brunpapirøvelse</vt:lpstr>
      <vt:lpstr>PowerPoint-presentasjon</vt:lpstr>
      <vt:lpstr>PowerPoint-presentasjon</vt:lpstr>
      <vt:lpstr>Ønsket fremtidig situasjon </vt:lpstr>
      <vt:lpstr>Flyt – hva er verdiskapende?   </vt:lpstr>
      <vt:lpstr>Nyttige lenker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Prosesskartlegging - Brunpapirøvelse</dc:title>
  <dc:creator>Christin Thrane Pedersen</dc:creator>
  <cp:lastModifiedBy>Christin Thrane Pedersen</cp:lastModifiedBy>
  <cp:revision>3</cp:revision>
  <dcterms:created xsi:type="dcterms:W3CDTF">2022-10-28T12:46:11Z</dcterms:created>
  <dcterms:modified xsi:type="dcterms:W3CDTF">2022-12-09T14:40:22Z</dcterms:modified>
</cp:coreProperties>
</file>